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0" r:id="rId1"/>
  </p:sldMasterIdLst>
  <p:notesMasterIdLst>
    <p:notesMasterId r:id="rId95"/>
  </p:notesMasterIdLst>
  <p:handoutMasterIdLst>
    <p:handoutMasterId r:id="rId96"/>
  </p:handoutMasterIdLst>
  <p:sldIdLst>
    <p:sldId id="446" r:id="rId2"/>
    <p:sldId id="380" r:id="rId3"/>
    <p:sldId id="389" r:id="rId4"/>
    <p:sldId id="683" r:id="rId5"/>
    <p:sldId id="430" r:id="rId6"/>
    <p:sldId id="477" r:id="rId7"/>
    <p:sldId id="475" r:id="rId8"/>
    <p:sldId id="466" r:id="rId9"/>
    <p:sldId id="684" r:id="rId10"/>
    <p:sldId id="685" r:id="rId11"/>
    <p:sldId id="686" r:id="rId12"/>
    <p:sldId id="392" r:id="rId13"/>
    <p:sldId id="463" r:id="rId14"/>
    <p:sldId id="435" r:id="rId15"/>
    <p:sldId id="682" r:id="rId16"/>
    <p:sldId id="674" r:id="rId17"/>
    <p:sldId id="689" r:id="rId18"/>
    <p:sldId id="688" r:id="rId19"/>
    <p:sldId id="675" r:id="rId20"/>
    <p:sldId id="445" r:id="rId21"/>
    <p:sldId id="427" r:id="rId22"/>
    <p:sldId id="467" r:id="rId23"/>
    <p:sldId id="690" r:id="rId24"/>
    <p:sldId id="687" r:id="rId25"/>
    <p:sldId id="691" r:id="rId26"/>
    <p:sldId id="692" r:id="rId27"/>
    <p:sldId id="693" r:id="rId28"/>
    <p:sldId id="694" r:id="rId29"/>
    <p:sldId id="695" r:id="rId30"/>
    <p:sldId id="696" r:id="rId31"/>
    <p:sldId id="697" r:id="rId32"/>
    <p:sldId id="698" r:id="rId33"/>
    <p:sldId id="699" r:id="rId34"/>
    <p:sldId id="700" r:id="rId35"/>
    <p:sldId id="701" r:id="rId36"/>
    <p:sldId id="702" r:id="rId37"/>
    <p:sldId id="450" r:id="rId38"/>
    <p:sldId id="394" r:id="rId39"/>
    <p:sldId id="400" r:id="rId40"/>
    <p:sldId id="486" r:id="rId41"/>
    <p:sldId id="485" r:id="rId42"/>
    <p:sldId id="452" r:id="rId43"/>
    <p:sldId id="677" r:id="rId44"/>
    <p:sldId id="678" r:id="rId45"/>
    <p:sldId id="679" r:id="rId46"/>
    <p:sldId id="438" r:id="rId47"/>
    <p:sldId id="703" r:id="rId48"/>
    <p:sldId id="704" r:id="rId49"/>
    <p:sldId id="705" r:id="rId50"/>
    <p:sldId id="680" r:id="rId51"/>
    <p:sldId id="459" r:id="rId52"/>
    <p:sldId id="401" r:id="rId53"/>
    <p:sldId id="469" r:id="rId54"/>
    <p:sldId id="453" r:id="rId55"/>
    <p:sldId id="455" r:id="rId56"/>
    <p:sldId id="727" r:id="rId57"/>
    <p:sldId id="728" r:id="rId58"/>
    <p:sldId id="460" r:id="rId59"/>
    <p:sldId id="402" r:id="rId60"/>
    <p:sldId id="406" r:id="rId61"/>
    <p:sldId id="709" r:id="rId62"/>
    <p:sldId id="708" r:id="rId63"/>
    <p:sldId id="729" r:id="rId64"/>
    <p:sldId id="470" r:id="rId65"/>
    <p:sldId id="710" r:id="rId66"/>
    <p:sldId id="711" r:id="rId67"/>
    <p:sldId id="712" r:id="rId68"/>
    <p:sldId id="713" r:id="rId69"/>
    <p:sldId id="714" r:id="rId70"/>
    <p:sldId id="715" r:id="rId71"/>
    <p:sldId id="717" r:id="rId72"/>
    <p:sldId id="716" r:id="rId73"/>
    <p:sldId id="718" r:id="rId74"/>
    <p:sldId id="719" r:id="rId75"/>
    <p:sldId id="720" r:id="rId76"/>
    <p:sldId id="721" r:id="rId77"/>
    <p:sldId id="722" r:id="rId78"/>
    <p:sldId id="723" r:id="rId79"/>
    <p:sldId id="724" r:id="rId80"/>
    <p:sldId id="407" r:id="rId81"/>
    <p:sldId id="424" r:id="rId82"/>
    <p:sldId id="732" r:id="rId83"/>
    <p:sldId id="734" r:id="rId84"/>
    <p:sldId id="461" r:id="rId85"/>
    <p:sldId id="409" r:id="rId86"/>
    <p:sldId id="730" r:id="rId87"/>
    <p:sldId id="733" r:id="rId88"/>
    <p:sldId id="457" r:id="rId89"/>
    <p:sldId id="725" r:id="rId90"/>
    <p:sldId id="726" r:id="rId91"/>
    <p:sldId id="731" r:id="rId92"/>
    <p:sldId id="735" r:id="rId93"/>
    <p:sldId id="736" r:id="rId94"/>
  </p:sldIdLst>
  <p:sldSz cx="12192000" cy="6858000"/>
  <p:notesSz cx="7099300" cy="10234613"/>
  <p:custDataLst>
    <p:tags r:id="rId97"/>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155" algn="l" rtl="0" fontAlgn="base">
      <a:spcBef>
        <a:spcPct val="0"/>
      </a:spcBef>
      <a:spcAft>
        <a:spcPct val="0"/>
      </a:spcAft>
      <a:defRPr kern="1200">
        <a:solidFill>
          <a:schemeClr val="tx1"/>
        </a:solidFill>
        <a:latin typeface="Arial" charset="0"/>
        <a:ea typeface="+mn-ea"/>
        <a:cs typeface="Arial" charset="0"/>
      </a:defRPr>
    </a:lvl2pPr>
    <a:lvl3pPr marL="914309" algn="l" rtl="0" fontAlgn="base">
      <a:spcBef>
        <a:spcPct val="0"/>
      </a:spcBef>
      <a:spcAft>
        <a:spcPct val="0"/>
      </a:spcAft>
      <a:defRPr kern="1200">
        <a:solidFill>
          <a:schemeClr val="tx1"/>
        </a:solidFill>
        <a:latin typeface="Arial" charset="0"/>
        <a:ea typeface="+mn-ea"/>
        <a:cs typeface="Arial" charset="0"/>
      </a:defRPr>
    </a:lvl3pPr>
    <a:lvl4pPr marL="1371464" algn="l" rtl="0" fontAlgn="base">
      <a:spcBef>
        <a:spcPct val="0"/>
      </a:spcBef>
      <a:spcAft>
        <a:spcPct val="0"/>
      </a:spcAft>
      <a:defRPr kern="1200">
        <a:solidFill>
          <a:schemeClr val="tx1"/>
        </a:solidFill>
        <a:latin typeface="Arial" charset="0"/>
        <a:ea typeface="+mn-ea"/>
        <a:cs typeface="Arial" charset="0"/>
      </a:defRPr>
    </a:lvl4pPr>
    <a:lvl5pPr marL="1828618" algn="l" rtl="0" fontAlgn="base">
      <a:spcBef>
        <a:spcPct val="0"/>
      </a:spcBef>
      <a:spcAft>
        <a:spcPct val="0"/>
      </a:spcAft>
      <a:defRPr kern="1200">
        <a:solidFill>
          <a:schemeClr val="tx1"/>
        </a:solidFill>
        <a:latin typeface="Arial" charset="0"/>
        <a:ea typeface="+mn-ea"/>
        <a:cs typeface="Arial" charset="0"/>
      </a:defRPr>
    </a:lvl5pPr>
    <a:lvl6pPr marL="2285774" algn="l" defTabSz="914309" rtl="0" eaLnBrk="1" latinLnBrk="0" hangingPunct="1">
      <a:defRPr kern="1200">
        <a:solidFill>
          <a:schemeClr val="tx1"/>
        </a:solidFill>
        <a:latin typeface="Arial" charset="0"/>
        <a:ea typeface="+mn-ea"/>
        <a:cs typeface="Arial" charset="0"/>
      </a:defRPr>
    </a:lvl6pPr>
    <a:lvl7pPr marL="2742926" algn="l" defTabSz="914309" rtl="0" eaLnBrk="1" latinLnBrk="0" hangingPunct="1">
      <a:defRPr kern="1200">
        <a:solidFill>
          <a:schemeClr val="tx1"/>
        </a:solidFill>
        <a:latin typeface="Arial" charset="0"/>
        <a:ea typeface="+mn-ea"/>
        <a:cs typeface="Arial" charset="0"/>
      </a:defRPr>
    </a:lvl7pPr>
    <a:lvl8pPr marL="3200080" algn="l" defTabSz="914309" rtl="0" eaLnBrk="1" latinLnBrk="0" hangingPunct="1">
      <a:defRPr kern="1200">
        <a:solidFill>
          <a:schemeClr val="tx1"/>
        </a:solidFill>
        <a:latin typeface="Arial" charset="0"/>
        <a:ea typeface="+mn-ea"/>
        <a:cs typeface="Arial" charset="0"/>
      </a:defRPr>
    </a:lvl8pPr>
    <a:lvl9pPr marL="3657235" algn="l" defTabSz="914309"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99AF"/>
    <a:srgbClr val="97ADA8"/>
    <a:srgbClr val="B8D2C9"/>
    <a:srgbClr val="0033CC"/>
    <a:srgbClr val="CC00CC"/>
    <a:srgbClr val="B7D3C9"/>
    <a:srgbClr val="C3BAD2"/>
    <a:srgbClr val="D0F9FE"/>
    <a:srgbClr val="008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81" autoAdjust="0"/>
    <p:restoredTop sz="93713" autoAdjust="0"/>
  </p:normalViewPr>
  <p:slideViewPr>
    <p:cSldViewPr>
      <p:cViewPr varScale="1">
        <p:scale>
          <a:sx n="108" d="100"/>
          <a:sy n="108" d="100"/>
        </p:scale>
        <p:origin x="44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51" tIns="48326" rIns="96651" bIns="48326" numCol="1" anchor="t" anchorCtr="0" compatLnSpc="1">
            <a:prstTxWarp prst="textNoShape">
              <a:avLst/>
            </a:prstTxWarp>
          </a:bodyPr>
          <a:lstStyle>
            <a:lvl1pPr defTabSz="966648">
              <a:defRPr sz="1300">
                <a:latin typeface="Arial" pitchFamily="34" charset="0"/>
                <a:cs typeface="+mn-cs"/>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51" tIns="48326" rIns="96651" bIns="48326" numCol="1" anchor="t" anchorCtr="0" compatLnSpc="1">
            <a:prstTxWarp prst="textNoShape">
              <a:avLst/>
            </a:prstTxWarp>
          </a:bodyPr>
          <a:lstStyle>
            <a:lvl1pPr algn="r" defTabSz="966648">
              <a:defRPr sz="1300">
                <a:latin typeface="Arial" pitchFamily="34" charset="0"/>
                <a:cs typeface="+mn-cs"/>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51" tIns="48326" rIns="96651" bIns="48326" numCol="1" anchor="b" anchorCtr="0" compatLnSpc="1">
            <a:prstTxWarp prst="textNoShape">
              <a:avLst/>
            </a:prstTxWarp>
          </a:bodyPr>
          <a:lstStyle>
            <a:lvl1pPr defTabSz="966648">
              <a:defRPr sz="1300">
                <a:latin typeface="Arial" pitchFamily="34" charset="0"/>
                <a:cs typeface="+mn-cs"/>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51" tIns="48326" rIns="96651" bIns="48326" numCol="1" anchor="b" anchorCtr="0" compatLnSpc="1">
            <a:prstTxWarp prst="textNoShape">
              <a:avLst/>
            </a:prstTxWarp>
          </a:bodyPr>
          <a:lstStyle>
            <a:lvl1pPr algn="r" defTabSz="966648">
              <a:defRPr sz="1300">
                <a:latin typeface="Arial" pitchFamily="34" charset="0"/>
                <a:cs typeface="+mn-cs"/>
              </a:defRPr>
            </a:lvl1pPr>
          </a:lstStyle>
          <a:p>
            <a:pPr>
              <a:defRPr/>
            </a:pPr>
            <a:fld id="{0A33D1F6-2909-4169-88BB-8150912129F4}" type="slidenum">
              <a:rPr lang="en-US"/>
              <a:pPr>
                <a:defRPr/>
              </a:pPr>
              <a:t>‹#›</a:t>
            </a:fld>
            <a:endParaRPr lang="en-US"/>
          </a:p>
        </p:txBody>
      </p:sp>
    </p:spTree>
    <p:extLst>
      <p:ext uri="{BB962C8B-B14F-4D97-AF65-F5344CB8AC3E}">
        <p14:creationId xmlns:p14="http://schemas.microsoft.com/office/powerpoint/2010/main" val="18667832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51" tIns="48326" rIns="96651" bIns="48326" numCol="1" anchor="t" anchorCtr="0" compatLnSpc="1">
            <a:prstTxWarp prst="textNoShape">
              <a:avLst/>
            </a:prstTxWarp>
          </a:bodyPr>
          <a:lstStyle>
            <a:lvl1pPr defTabSz="966648">
              <a:defRPr sz="1300">
                <a:latin typeface="Arial" pitchFamily="34" charset="0"/>
                <a:cs typeface="+mn-cs"/>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51" tIns="48326" rIns="96651" bIns="48326" numCol="1" anchor="t" anchorCtr="0" compatLnSpc="1">
            <a:prstTxWarp prst="textNoShape">
              <a:avLst/>
            </a:prstTxWarp>
          </a:bodyPr>
          <a:lstStyle>
            <a:lvl1pPr algn="r" defTabSz="966648">
              <a:defRPr sz="1300">
                <a:latin typeface="Arial" pitchFamily="34" charset="0"/>
                <a:cs typeface="+mn-cs"/>
              </a:defRPr>
            </a:lvl1pPr>
          </a:lstStyle>
          <a:p>
            <a:pPr>
              <a:defRPr/>
            </a:pPr>
            <a:endParaRPr lang="en-US"/>
          </a:p>
        </p:txBody>
      </p:sp>
      <p:sp>
        <p:nvSpPr>
          <p:cNvPr id="49156"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51" tIns="48326" rIns="96651" bIns="4832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51" tIns="48326" rIns="96651" bIns="48326" numCol="1" anchor="b" anchorCtr="0" compatLnSpc="1">
            <a:prstTxWarp prst="textNoShape">
              <a:avLst/>
            </a:prstTxWarp>
          </a:bodyPr>
          <a:lstStyle>
            <a:lvl1pPr defTabSz="966648">
              <a:defRPr sz="1300">
                <a:latin typeface="Arial" pitchFamily="34" charset="0"/>
                <a:cs typeface="+mn-cs"/>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51" tIns="48326" rIns="96651" bIns="48326" numCol="1" anchor="b" anchorCtr="0" compatLnSpc="1">
            <a:prstTxWarp prst="textNoShape">
              <a:avLst/>
            </a:prstTxWarp>
          </a:bodyPr>
          <a:lstStyle>
            <a:lvl1pPr algn="r" defTabSz="966648">
              <a:defRPr sz="1300">
                <a:latin typeface="Arial" pitchFamily="34" charset="0"/>
                <a:cs typeface="+mn-cs"/>
              </a:defRPr>
            </a:lvl1pPr>
          </a:lstStyle>
          <a:p>
            <a:pPr>
              <a:defRPr/>
            </a:pPr>
            <a:fld id="{16AD5590-9C90-486D-8FA8-38179D6EA4CC}" type="slidenum">
              <a:rPr lang="en-US"/>
              <a:pPr>
                <a:defRPr/>
              </a:pPr>
              <a:t>‹#›</a:t>
            </a:fld>
            <a:endParaRPr lang="en-US"/>
          </a:p>
        </p:txBody>
      </p:sp>
    </p:spTree>
    <p:extLst>
      <p:ext uri="{BB962C8B-B14F-4D97-AF65-F5344CB8AC3E}">
        <p14:creationId xmlns:p14="http://schemas.microsoft.com/office/powerpoint/2010/main" val="24742050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155"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309"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464"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618"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5774" algn="l" defTabSz="914309" rtl="0" eaLnBrk="1" latinLnBrk="0" hangingPunct="1">
      <a:defRPr sz="1200" kern="1200">
        <a:solidFill>
          <a:schemeClr val="tx1"/>
        </a:solidFill>
        <a:latin typeface="+mn-lt"/>
        <a:ea typeface="+mn-ea"/>
        <a:cs typeface="+mn-cs"/>
      </a:defRPr>
    </a:lvl6pPr>
    <a:lvl7pPr marL="2742926" algn="l" defTabSz="914309" rtl="0" eaLnBrk="1" latinLnBrk="0" hangingPunct="1">
      <a:defRPr sz="1200" kern="1200">
        <a:solidFill>
          <a:schemeClr val="tx1"/>
        </a:solidFill>
        <a:latin typeface="+mn-lt"/>
        <a:ea typeface="+mn-ea"/>
        <a:cs typeface="+mn-cs"/>
      </a:defRPr>
    </a:lvl7pPr>
    <a:lvl8pPr marL="3200080" algn="l" defTabSz="914309" rtl="0" eaLnBrk="1" latinLnBrk="0" hangingPunct="1">
      <a:defRPr sz="1200" kern="1200">
        <a:solidFill>
          <a:schemeClr val="tx1"/>
        </a:solidFill>
        <a:latin typeface="+mn-lt"/>
        <a:ea typeface="+mn-ea"/>
        <a:cs typeface="+mn-cs"/>
      </a:defRPr>
    </a:lvl8pPr>
    <a:lvl9pPr marL="3657235" algn="l" defTabSz="91430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endParaRPr lang="en-US" sz="1200" dirty="0">
              <a:latin typeface="Calibri"/>
              <a:cs typeface="Calibri"/>
            </a:endParaRPr>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1</a:t>
            </a:fld>
            <a:endParaRPr lang="en-US"/>
          </a:p>
        </p:txBody>
      </p:sp>
    </p:spTree>
    <p:extLst>
      <p:ext uri="{BB962C8B-B14F-4D97-AF65-F5344CB8AC3E}">
        <p14:creationId xmlns:p14="http://schemas.microsoft.com/office/powerpoint/2010/main" val="476103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14</a:t>
            </a:fld>
            <a:endParaRPr lang="en-US"/>
          </a:p>
        </p:txBody>
      </p:sp>
    </p:spTree>
    <p:extLst>
      <p:ext uri="{BB962C8B-B14F-4D97-AF65-F5344CB8AC3E}">
        <p14:creationId xmlns:p14="http://schemas.microsoft.com/office/powerpoint/2010/main" val="4251956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16</a:t>
            </a:fld>
            <a:endParaRPr lang="en-US"/>
          </a:p>
        </p:txBody>
      </p:sp>
    </p:spTree>
    <p:extLst>
      <p:ext uri="{BB962C8B-B14F-4D97-AF65-F5344CB8AC3E}">
        <p14:creationId xmlns:p14="http://schemas.microsoft.com/office/powerpoint/2010/main" val="1318545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17</a:t>
            </a:fld>
            <a:endParaRPr lang="en-US"/>
          </a:p>
        </p:txBody>
      </p:sp>
    </p:spTree>
    <p:extLst>
      <p:ext uri="{BB962C8B-B14F-4D97-AF65-F5344CB8AC3E}">
        <p14:creationId xmlns:p14="http://schemas.microsoft.com/office/powerpoint/2010/main" val="2397756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18</a:t>
            </a:fld>
            <a:endParaRPr lang="en-US"/>
          </a:p>
        </p:txBody>
      </p:sp>
    </p:spTree>
    <p:extLst>
      <p:ext uri="{BB962C8B-B14F-4D97-AF65-F5344CB8AC3E}">
        <p14:creationId xmlns:p14="http://schemas.microsoft.com/office/powerpoint/2010/main" val="3218047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19</a:t>
            </a:fld>
            <a:endParaRPr lang="en-US"/>
          </a:p>
        </p:txBody>
      </p:sp>
    </p:spTree>
    <p:extLst>
      <p:ext uri="{BB962C8B-B14F-4D97-AF65-F5344CB8AC3E}">
        <p14:creationId xmlns:p14="http://schemas.microsoft.com/office/powerpoint/2010/main" val="2552790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example for “eat-all-dots”: (x, y, dot count). Need bool.</a:t>
            </a:r>
          </a:p>
          <a:p>
            <a:r>
              <a:rPr lang="en-US" dirty="0"/>
              <a:t>World</a:t>
            </a:r>
            <a:r>
              <a:rPr lang="en-US" baseline="0" dirty="0"/>
              <a:t> &gt;= State</a:t>
            </a:r>
            <a:endParaRPr lang="en-US" dirty="0"/>
          </a:p>
          <a:p>
            <a:r>
              <a:rPr lang="en-US" dirty="0"/>
              <a:t>Walls? Part of successor.</a:t>
            </a:r>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20</a:t>
            </a:fld>
            <a:endParaRPr lang="en-US"/>
          </a:p>
        </p:txBody>
      </p:sp>
    </p:spTree>
    <p:extLst>
      <p:ext uri="{BB962C8B-B14F-4D97-AF65-F5344CB8AC3E}">
        <p14:creationId xmlns:p14="http://schemas.microsoft.com/office/powerpoint/2010/main" val="1741343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138113" y="768350"/>
            <a:ext cx="6823075" cy="3838575"/>
          </a:xfrm>
          <a:ln/>
        </p:spPr>
      </p:sp>
      <p:sp>
        <p:nvSpPr>
          <p:cNvPr id="50179" name="Notes Placeholder 2"/>
          <p:cNvSpPr>
            <a:spLocks noGrp="1"/>
          </p:cNvSpPr>
          <p:nvPr>
            <p:ph type="body" idx="1"/>
          </p:nvPr>
        </p:nvSpPr>
        <p:spPr>
          <a:noFill/>
          <a:ln/>
        </p:spPr>
        <p:txBody>
          <a:bodyPr/>
          <a:lstStyle/>
          <a:p>
            <a:r>
              <a:rPr lang="en-US">
                <a:latin typeface="Arial" charset="0"/>
              </a:rPr>
              <a:t>90 * (2^30-1) + 30 * 2^29 = 145 billion</a:t>
            </a:r>
          </a:p>
          <a:p>
            <a:r>
              <a:rPr lang="en-US">
                <a:latin typeface="Arial" charset="0"/>
              </a:rPr>
              <a:t>2^29 = 536 870 912</a:t>
            </a:r>
          </a:p>
        </p:txBody>
      </p:sp>
      <p:sp>
        <p:nvSpPr>
          <p:cNvPr id="49156" name="Slide Number Placeholder 3"/>
          <p:cNvSpPr>
            <a:spLocks noGrp="1"/>
          </p:cNvSpPr>
          <p:nvPr>
            <p:ph type="sldNum" sz="quarter" idx="5"/>
          </p:nvPr>
        </p:nvSpPr>
        <p:spPr/>
        <p:txBody>
          <a:bodyPr/>
          <a:lstStyle/>
          <a:p>
            <a:pPr defTabSz="965200">
              <a:defRPr/>
            </a:pPr>
            <a:fld id="{041C6AE4-F625-4A1A-A100-707641139ACC}" type="slidenum">
              <a:rPr lang="en-US" smtClean="0"/>
              <a:pPr defTabSz="965200">
                <a:defRPr/>
              </a:pPr>
              <a:t>21</a:t>
            </a:fld>
            <a:endParaRPr lang="en-US"/>
          </a:p>
        </p:txBody>
      </p:sp>
    </p:spTree>
    <p:extLst>
      <p:ext uri="{BB962C8B-B14F-4D97-AF65-F5344CB8AC3E}">
        <p14:creationId xmlns:p14="http://schemas.microsoft.com/office/powerpoint/2010/main" val="2010874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22</a:t>
            </a:fld>
            <a:endParaRPr lang="en-US"/>
          </a:p>
        </p:txBody>
      </p:sp>
    </p:spTree>
    <p:extLst>
      <p:ext uri="{BB962C8B-B14F-4D97-AF65-F5344CB8AC3E}">
        <p14:creationId xmlns:p14="http://schemas.microsoft.com/office/powerpoint/2010/main" val="642759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37</a:t>
            </a:fld>
            <a:endParaRPr lang="en-US"/>
          </a:p>
        </p:txBody>
      </p:sp>
    </p:spTree>
    <p:extLst>
      <p:ext uri="{BB962C8B-B14F-4D97-AF65-F5344CB8AC3E}">
        <p14:creationId xmlns:p14="http://schemas.microsoft.com/office/powerpoint/2010/main" val="3978879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38</a:t>
            </a:fld>
            <a:endParaRPr lang="en-US"/>
          </a:p>
        </p:txBody>
      </p:sp>
    </p:spTree>
    <p:extLst>
      <p:ext uri="{BB962C8B-B14F-4D97-AF65-F5344CB8AC3E}">
        <p14:creationId xmlns:p14="http://schemas.microsoft.com/office/powerpoint/2010/main" val="1935131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to achieve a goal</a:t>
            </a:r>
          </a:p>
          <a:p>
            <a:r>
              <a:rPr lang="en-US" dirty="0"/>
              <a:t>Pro: use goal to index into actions that might achieve it, </a:t>
            </a:r>
            <a:r>
              <a:rPr lang="en-US" dirty="0" err="1"/>
              <a:t>eg</a:t>
            </a:r>
            <a:r>
              <a:rPr lang="en-US" dirty="0"/>
              <a:t> “Have milk” -&gt; “buy milk”</a:t>
            </a:r>
          </a:p>
          <a:p>
            <a:r>
              <a:rPr lang="en-US" dirty="0"/>
              <a:t>Con: cannot handle tradeoffs among goals, failure probability etc.</a:t>
            </a:r>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2</a:t>
            </a:fld>
            <a:endParaRPr lang="en-US"/>
          </a:p>
        </p:txBody>
      </p:sp>
    </p:spTree>
    <p:extLst>
      <p:ext uri="{BB962C8B-B14F-4D97-AF65-F5344CB8AC3E}">
        <p14:creationId xmlns:p14="http://schemas.microsoft.com/office/powerpoint/2010/main" val="3628561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39</a:t>
            </a:fld>
            <a:endParaRPr lang="en-US"/>
          </a:p>
        </p:txBody>
      </p:sp>
    </p:spTree>
    <p:extLst>
      <p:ext uri="{BB962C8B-B14F-4D97-AF65-F5344CB8AC3E}">
        <p14:creationId xmlns:p14="http://schemas.microsoft.com/office/powerpoint/2010/main" val="3436004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40</a:t>
            </a:fld>
            <a:endParaRPr lang="en-US"/>
          </a:p>
        </p:txBody>
      </p:sp>
    </p:spTree>
    <p:extLst>
      <p:ext uri="{BB962C8B-B14F-4D97-AF65-F5344CB8AC3E}">
        <p14:creationId xmlns:p14="http://schemas.microsoft.com/office/powerpoint/2010/main" val="2220503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41</a:t>
            </a:fld>
            <a:endParaRPr lang="en-US"/>
          </a:p>
        </p:txBody>
      </p:sp>
    </p:spTree>
    <p:extLst>
      <p:ext uri="{BB962C8B-B14F-4D97-AF65-F5344CB8AC3E}">
        <p14:creationId xmlns:p14="http://schemas.microsoft.com/office/powerpoint/2010/main" val="277801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42</a:t>
            </a:fld>
            <a:endParaRPr lang="en-US"/>
          </a:p>
        </p:txBody>
      </p:sp>
    </p:spTree>
    <p:extLst>
      <p:ext uri="{BB962C8B-B14F-4D97-AF65-F5344CB8AC3E}">
        <p14:creationId xmlns:p14="http://schemas.microsoft.com/office/powerpoint/2010/main" val="488465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46</a:t>
            </a:fld>
            <a:endParaRPr lang="en-US"/>
          </a:p>
        </p:txBody>
      </p:sp>
    </p:spTree>
    <p:extLst>
      <p:ext uri="{BB962C8B-B14F-4D97-AF65-F5344CB8AC3E}">
        <p14:creationId xmlns:p14="http://schemas.microsoft.com/office/powerpoint/2010/main" val="558145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51</a:t>
            </a:fld>
            <a:endParaRPr lang="en-US"/>
          </a:p>
        </p:txBody>
      </p:sp>
    </p:spTree>
    <p:extLst>
      <p:ext uri="{BB962C8B-B14F-4D97-AF65-F5344CB8AC3E}">
        <p14:creationId xmlns:p14="http://schemas.microsoft.com/office/powerpoint/2010/main" val="729527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52</a:t>
            </a:fld>
            <a:endParaRPr lang="en-US"/>
          </a:p>
        </p:txBody>
      </p:sp>
    </p:spTree>
    <p:extLst>
      <p:ext uri="{BB962C8B-B14F-4D97-AF65-F5344CB8AC3E}">
        <p14:creationId xmlns:p14="http://schemas.microsoft.com/office/powerpoint/2010/main" val="426775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53</a:t>
            </a:fld>
            <a:endParaRPr lang="en-US"/>
          </a:p>
        </p:txBody>
      </p:sp>
    </p:spTree>
    <p:extLst>
      <p:ext uri="{BB962C8B-B14F-4D97-AF65-F5344CB8AC3E}">
        <p14:creationId xmlns:p14="http://schemas.microsoft.com/office/powerpoint/2010/main" val="1629661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54</a:t>
            </a:fld>
            <a:endParaRPr lang="en-US"/>
          </a:p>
        </p:txBody>
      </p:sp>
    </p:spTree>
    <p:extLst>
      <p:ext uri="{BB962C8B-B14F-4D97-AF65-F5344CB8AC3E}">
        <p14:creationId xmlns:p14="http://schemas.microsoft.com/office/powerpoint/2010/main" val="3767397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55</a:t>
            </a:fld>
            <a:endParaRPr lang="en-US"/>
          </a:p>
        </p:txBody>
      </p:sp>
    </p:spTree>
    <p:extLst>
      <p:ext uri="{BB962C8B-B14F-4D97-AF65-F5344CB8AC3E}">
        <p14:creationId xmlns:p14="http://schemas.microsoft.com/office/powerpoint/2010/main" val="384562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theme</a:t>
            </a:r>
            <a:r>
              <a:rPr lang="en-US" baseline="0" dirty="0"/>
              <a:t> in the class:</a:t>
            </a:r>
          </a:p>
          <a:p>
            <a:endParaRPr lang="en-US" baseline="0" dirty="0"/>
          </a:p>
          <a:p>
            <a:r>
              <a:rPr lang="en-US" baseline="0" dirty="0"/>
              <a:t>A goal we have in mind.</a:t>
            </a:r>
          </a:p>
          <a:p>
            <a:endParaRPr lang="en-US" baseline="0" dirty="0"/>
          </a:p>
          <a:p>
            <a:r>
              <a:rPr lang="en-US" baseline="0" dirty="0"/>
              <a:t>A mathematical abstraction to formalize this</a:t>
            </a:r>
          </a:p>
          <a:p>
            <a:endParaRPr lang="en-US" baseline="0" dirty="0"/>
          </a:p>
          <a:p>
            <a:r>
              <a:rPr lang="en-US" baseline="0" dirty="0"/>
              <a:t>Algorithms that operate on these abstractions</a:t>
            </a:r>
            <a:endParaRPr lang="en-US"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3</a:t>
            </a:fld>
            <a:endParaRPr lang="en-US"/>
          </a:p>
        </p:txBody>
      </p:sp>
    </p:spTree>
    <p:extLst>
      <p:ext uri="{BB962C8B-B14F-4D97-AF65-F5344CB8AC3E}">
        <p14:creationId xmlns:p14="http://schemas.microsoft.com/office/powerpoint/2010/main" val="3681820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58</a:t>
            </a:fld>
            <a:endParaRPr lang="en-US"/>
          </a:p>
        </p:txBody>
      </p:sp>
    </p:spTree>
    <p:extLst>
      <p:ext uri="{BB962C8B-B14F-4D97-AF65-F5344CB8AC3E}">
        <p14:creationId xmlns:p14="http://schemas.microsoft.com/office/powerpoint/2010/main" val="146105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59</a:t>
            </a:fld>
            <a:endParaRPr lang="en-US"/>
          </a:p>
        </p:txBody>
      </p:sp>
    </p:spTree>
    <p:extLst>
      <p:ext uri="{BB962C8B-B14F-4D97-AF65-F5344CB8AC3E}">
        <p14:creationId xmlns:p14="http://schemas.microsoft.com/office/powerpoint/2010/main" val="4263157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60</a:t>
            </a:fld>
            <a:endParaRPr lang="en-US"/>
          </a:p>
        </p:txBody>
      </p:sp>
    </p:spTree>
    <p:extLst>
      <p:ext uri="{BB962C8B-B14F-4D97-AF65-F5344CB8AC3E}">
        <p14:creationId xmlns:p14="http://schemas.microsoft.com/office/powerpoint/2010/main" val="2673657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64</a:t>
            </a:fld>
            <a:endParaRPr lang="en-US"/>
          </a:p>
        </p:txBody>
      </p:sp>
    </p:spTree>
    <p:extLst>
      <p:ext uri="{BB962C8B-B14F-4D97-AF65-F5344CB8AC3E}">
        <p14:creationId xmlns:p14="http://schemas.microsoft.com/office/powerpoint/2010/main" val="1299624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BFS best when there is a shallow solution, s &lt;&lt; m</a:t>
            </a:r>
          </a:p>
          <a:p>
            <a:r>
              <a:rPr lang="en-US" dirty="0"/>
              <a:t>DFS best when solutions all at m, and fairly common at m</a:t>
            </a:r>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80</a:t>
            </a:fld>
            <a:endParaRPr lang="en-US"/>
          </a:p>
        </p:txBody>
      </p:sp>
    </p:spTree>
    <p:extLst>
      <p:ext uri="{BB962C8B-B14F-4D97-AF65-F5344CB8AC3E}">
        <p14:creationId xmlns:p14="http://schemas.microsoft.com/office/powerpoint/2010/main" val="3220677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dirty="0">
                <a:solidFill>
                  <a:srgbClr val="CC00CC"/>
                </a:solidFill>
              </a:rPr>
              <a:t>1 + (1+</a:t>
            </a:r>
            <a:r>
              <a:rPr lang="en-US" sz="2400" i="1" dirty="0">
                <a:solidFill>
                  <a:srgbClr val="CC00CC"/>
                </a:solidFill>
              </a:rPr>
              <a:t>b</a:t>
            </a:r>
            <a:r>
              <a:rPr lang="en-US" sz="2400" dirty="0">
                <a:solidFill>
                  <a:srgbClr val="CC00CC"/>
                </a:solidFill>
              </a:rPr>
              <a:t>) + (1+</a:t>
            </a:r>
            <a:r>
              <a:rPr lang="en-US" sz="2400" i="1" dirty="0">
                <a:solidFill>
                  <a:srgbClr val="CC00CC"/>
                </a:solidFill>
              </a:rPr>
              <a:t>b</a:t>
            </a:r>
            <a:r>
              <a:rPr lang="en-US" sz="2400" dirty="0">
                <a:solidFill>
                  <a:srgbClr val="CC00CC"/>
                </a:solidFill>
              </a:rPr>
              <a:t>+</a:t>
            </a:r>
            <a:r>
              <a:rPr lang="en-US" sz="2400" i="1" dirty="0">
                <a:solidFill>
                  <a:srgbClr val="CC00CC"/>
                </a:solidFill>
              </a:rPr>
              <a:t>b</a:t>
            </a:r>
            <a:r>
              <a:rPr lang="en-US" sz="2400" baseline="30000" dirty="0">
                <a:solidFill>
                  <a:srgbClr val="CC00CC"/>
                </a:solidFill>
              </a:rPr>
              <a:t>2</a:t>
            </a:r>
            <a:r>
              <a:rPr lang="en-US" sz="2400" dirty="0">
                <a:solidFill>
                  <a:srgbClr val="CC00CC"/>
                </a:solidFill>
              </a:rPr>
              <a:t>) + … + (1+</a:t>
            </a:r>
            <a:r>
              <a:rPr lang="en-US" sz="2400" i="1" dirty="0">
                <a:solidFill>
                  <a:srgbClr val="CC00CC"/>
                </a:solidFill>
              </a:rPr>
              <a:t>b</a:t>
            </a:r>
            <a:r>
              <a:rPr lang="en-US" sz="2400" dirty="0">
                <a:solidFill>
                  <a:srgbClr val="CC00CC"/>
                </a:solidFill>
              </a:rPr>
              <a:t>+…+</a:t>
            </a:r>
            <a:r>
              <a:rPr lang="en-US" sz="2400" i="1" dirty="0">
                <a:solidFill>
                  <a:srgbClr val="CC00CC"/>
                </a:solidFill>
              </a:rPr>
              <a:t>b</a:t>
            </a:r>
            <a:r>
              <a:rPr lang="en-US" sz="2400" i="1" baseline="30000" dirty="0">
                <a:solidFill>
                  <a:srgbClr val="CC00CC"/>
                </a:solidFill>
              </a:rPr>
              <a:t>s</a:t>
            </a:r>
            <a:r>
              <a:rPr lang="en-US" sz="2400" dirty="0">
                <a:solidFill>
                  <a:srgbClr val="CC00CC"/>
                </a:solidFill>
              </a:rPr>
              <a:t>)  = (s+1) + sb + (s-1)</a:t>
            </a:r>
            <a:r>
              <a:rPr lang="en-US" sz="2400" i="1" dirty="0">
                <a:solidFill>
                  <a:srgbClr val="CC00CC"/>
                </a:solidFill>
              </a:rPr>
              <a:t>b</a:t>
            </a:r>
            <a:r>
              <a:rPr lang="en-US" sz="2400" baseline="30000" dirty="0">
                <a:solidFill>
                  <a:srgbClr val="CC00CC"/>
                </a:solidFill>
              </a:rPr>
              <a:t>2</a:t>
            </a:r>
            <a:r>
              <a:rPr lang="en-US" sz="2400" dirty="0">
                <a:solidFill>
                  <a:srgbClr val="CC00CC"/>
                </a:solidFill>
              </a:rPr>
              <a:t> + … + </a:t>
            </a:r>
            <a:r>
              <a:rPr lang="en-US" sz="2400" i="1" dirty="0">
                <a:solidFill>
                  <a:srgbClr val="CC00CC"/>
                </a:solidFill>
              </a:rPr>
              <a:t>b</a:t>
            </a:r>
            <a:r>
              <a:rPr lang="en-US" sz="2400" i="1" baseline="30000" dirty="0">
                <a:solidFill>
                  <a:srgbClr val="CC00CC"/>
                </a:solidFill>
              </a:rPr>
              <a:t>s</a:t>
            </a:r>
            <a:r>
              <a:rPr lang="en-US" sz="2400" i="0" baseline="0" dirty="0">
                <a:solidFill>
                  <a:srgbClr val="CC00CC"/>
                </a:solidFill>
              </a:rPr>
              <a:t>  =</a:t>
            </a:r>
            <a:r>
              <a:rPr lang="en-US" sz="2400" dirty="0">
                <a:solidFill>
                  <a:srgbClr val="CC00CC"/>
                </a:solidFill>
              </a:rPr>
              <a:t>  </a:t>
            </a:r>
            <a:r>
              <a:rPr lang="en-US" sz="2400" i="1" dirty="0">
                <a:solidFill>
                  <a:srgbClr val="CC00CC"/>
                </a:solidFill>
              </a:rPr>
              <a:t>O</a:t>
            </a:r>
            <a:r>
              <a:rPr lang="en-US" sz="2400" dirty="0">
                <a:solidFill>
                  <a:srgbClr val="CC00CC"/>
                </a:solidFill>
              </a:rPr>
              <a:t>(</a:t>
            </a:r>
            <a:r>
              <a:rPr lang="en-US" sz="2400" i="1" dirty="0">
                <a:solidFill>
                  <a:srgbClr val="CC00CC"/>
                </a:solidFill>
              </a:rPr>
              <a:t>b</a:t>
            </a:r>
            <a:r>
              <a:rPr lang="en-US" sz="2400" i="1" baseline="30000" dirty="0">
                <a:solidFill>
                  <a:srgbClr val="CC00CC"/>
                </a:solidFill>
              </a:rPr>
              <a:t>s</a:t>
            </a:r>
            <a:r>
              <a:rPr lang="en-US" sz="2400" dirty="0">
                <a:solidFill>
                  <a:srgbClr val="CC00CC"/>
                </a:solidFill>
              </a:rPr>
              <a:t>)</a:t>
            </a:r>
          </a:p>
          <a:p>
            <a:endParaRPr lang="en-US"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81</a:t>
            </a:fld>
            <a:endParaRPr lang="en-US"/>
          </a:p>
        </p:txBody>
      </p:sp>
    </p:spTree>
    <p:extLst>
      <p:ext uri="{BB962C8B-B14F-4D97-AF65-F5344CB8AC3E}">
        <p14:creationId xmlns:p14="http://schemas.microsoft.com/office/powerpoint/2010/main" val="38988107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84</a:t>
            </a:fld>
            <a:endParaRPr lang="en-US"/>
          </a:p>
        </p:txBody>
      </p:sp>
    </p:spTree>
    <p:extLst>
      <p:ext uri="{BB962C8B-B14F-4D97-AF65-F5344CB8AC3E}">
        <p14:creationId xmlns:p14="http://schemas.microsoft.com/office/powerpoint/2010/main" val="32170296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85</a:t>
            </a:fld>
            <a:endParaRPr lang="en-US"/>
          </a:p>
        </p:txBody>
      </p:sp>
    </p:spTree>
    <p:extLst>
      <p:ext uri="{BB962C8B-B14F-4D97-AF65-F5344CB8AC3E}">
        <p14:creationId xmlns:p14="http://schemas.microsoft.com/office/powerpoint/2010/main" val="2366238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88</a:t>
            </a:fld>
            <a:endParaRPr lang="en-US"/>
          </a:p>
        </p:txBody>
      </p:sp>
    </p:spTree>
    <p:extLst>
      <p:ext uri="{BB962C8B-B14F-4D97-AF65-F5344CB8AC3E}">
        <p14:creationId xmlns:p14="http://schemas.microsoft.com/office/powerpoint/2010/main" val="2323564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5</a:t>
            </a:fld>
            <a:endParaRPr lang="en-US"/>
          </a:p>
        </p:txBody>
      </p:sp>
    </p:spTree>
    <p:extLst>
      <p:ext uri="{BB962C8B-B14F-4D97-AF65-F5344CB8AC3E}">
        <p14:creationId xmlns:p14="http://schemas.microsoft.com/office/powerpoint/2010/main" val="2975311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6</a:t>
            </a:fld>
            <a:endParaRPr lang="en-US"/>
          </a:p>
        </p:txBody>
      </p:sp>
    </p:spTree>
    <p:extLst>
      <p:ext uri="{BB962C8B-B14F-4D97-AF65-F5344CB8AC3E}">
        <p14:creationId xmlns:p14="http://schemas.microsoft.com/office/powerpoint/2010/main" val="3951271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7</a:t>
            </a:fld>
            <a:endParaRPr lang="en-US"/>
          </a:p>
        </p:txBody>
      </p:sp>
    </p:spTree>
    <p:extLst>
      <p:ext uri="{BB962C8B-B14F-4D97-AF65-F5344CB8AC3E}">
        <p14:creationId xmlns:p14="http://schemas.microsoft.com/office/powerpoint/2010/main" val="2952871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8</a:t>
            </a:fld>
            <a:endParaRPr lang="en-US"/>
          </a:p>
        </p:txBody>
      </p:sp>
    </p:spTree>
    <p:extLst>
      <p:ext uri="{BB962C8B-B14F-4D97-AF65-F5344CB8AC3E}">
        <p14:creationId xmlns:p14="http://schemas.microsoft.com/office/powerpoint/2010/main" val="934966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comes back on exams</a:t>
            </a:r>
          </a:p>
          <a:p>
            <a:endParaRPr lang="en-US" dirty="0"/>
          </a:p>
          <a:p>
            <a:r>
              <a:rPr lang="en-US" dirty="0"/>
              <a:t>Goal test – sometimes</a:t>
            </a:r>
            <a:r>
              <a:rPr lang="en-US" baseline="0" dirty="0"/>
              <a:t> more than one state that satisfies having achieved the goal, for example, “eat all the dots”</a:t>
            </a:r>
          </a:p>
          <a:p>
            <a:endParaRPr lang="en-US" baseline="0" dirty="0"/>
          </a:p>
          <a:p>
            <a:r>
              <a:rPr lang="en-US" baseline="0" dirty="0"/>
              <a:t>Abstraction</a:t>
            </a:r>
            <a:endParaRPr lang="en-US"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12</a:t>
            </a:fld>
            <a:endParaRPr lang="en-US"/>
          </a:p>
        </p:txBody>
      </p:sp>
    </p:spTree>
    <p:extLst>
      <p:ext uri="{BB962C8B-B14F-4D97-AF65-F5344CB8AC3E}">
        <p14:creationId xmlns:p14="http://schemas.microsoft.com/office/powerpoint/2010/main" val="199261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13</a:t>
            </a:fld>
            <a:endParaRPr lang="en-US"/>
          </a:p>
        </p:txBody>
      </p:sp>
    </p:spTree>
    <p:extLst>
      <p:ext uri="{BB962C8B-B14F-4D97-AF65-F5344CB8AC3E}">
        <p14:creationId xmlns:p14="http://schemas.microsoft.com/office/powerpoint/2010/main" val="3529123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82"/>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4453A5A-7A6F-4C45-B3DA-4ADA5F9066BF}"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B4F6080-E520-45DC-884B-D171AED7426D}"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F441731-2654-4748-B0E7-440E0FE37C5F}"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5FF1561-1732-4AFE-BD38-1F907188A60F}"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43" indent="0">
              <a:buNone/>
              <a:defRPr sz="1900"/>
            </a:lvl2pPr>
            <a:lvl3pPr marL="914286" indent="0">
              <a:buNone/>
              <a:defRPr sz="1600"/>
            </a:lvl3pPr>
            <a:lvl4pPr marL="1371430" indent="0">
              <a:buNone/>
              <a:defRPr sz="1500"/>
            </a:lvl4pPr>
            <a:lvl5pPr marL="1828573" indent="0">
              <a:buNone/>
              <a:defRPr sz="1500"/>
            </a:lvl5pPr>
            <a:lvl6pPr marL="2285718" indent="0">
              <a:buNone/>
              <a:defRPr sz="1500"/>
            </a:lvl6pPr>
            <a:lvl7pPr marL="2742858" indent="0">
              <a:buNone/>
              <a:defRPr sz="1500"/>
            </a:lvl7pPr>
            <a:lvl8pPr marL="3200000" indent="0">
              <a:buNone/>
              <a:defRPr sz="1500"/>
            </a:lvl8pPr>
            <a:lvl9pPr marL="3657143"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B8BF5-5AC2-408A-9CF5-48C84EA6D70D}"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D5E8221-ACA7-4409-9788-2ACEEBC1BDC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3"/>
          </a:xfrm>
        </p:spPr>
        <p:txBody>
          <a:bodyPr anchor="b"/>
          <a:lstStyle>
            <a:lvl1pPr marL="0" indent="0">
              <a:buNone/>
              <a:defRPr sz="2400" b="1"/>
            </a:lvl1pPr>
            <a:lvl2pPr marL="457143" indent="0">
              <a:buNone/>
              <a:defRPr sz="2000" b="1"/>
            </a:lvl2pPr>
            <a:lvl3pPr marL="914286" indent="0">
              <a:buNone/>
              <a:defRPr sz="19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3"/>
          </a:xfrm>
        </p:spPr>
        <p:txBody>
          <a:bodyPr anchor="b"/>
          <a:lstStyle>
            <a:lvl1pPr marL="0" indent="0">
              <a:buNone/>
              <a:defRPr sz="2400" b="1"/>
            </a:lvl1pPr>
            <a:lvl2pPr marL="457143" indent="0">
              <a:buNone/>
              <a:defRPr sz="2000" b="1"/>
            </a:lvl2pPr>
            <a:lvl3pPr marL="914286" indent="0">
              <a:buNone/>
              <a:defRPr sz="19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121A8ED-9B00-4419-8B3B-2343371CEC44}"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A6685549-3527-4829-9473-416A0C2EAE24}"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DA60C99-D8C1-4775-8462-7FCDDC81A54D}"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5" y="273057"/>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435104"/>
            <a:ext cx="3008313" cy="4691063"/>
          </a:xfrm>
        </p:spPr>
        <p:txBody>
          <a:bodyPr/>
          <a:lstStyle>
            <a:lvl1pPr marL="0" indent="0">
              <a:buNone/>
              <a:defRPr sz="1500"/>
            </a:lvl1pPr>
            <a:lvl2pPr marL="457143" indent="0">
              <a:buNone/>
              <a:defRPr sz="1200"/>
            </a:lvl2pPr>
            <a:lvl3pPr marL="914286" indent="0">
              <a:buNone/>
              <a:defRPr sz="1100"/>
            </a:lvl3pPr>
            <a:lvl4pPr marL="1371430" indent="0">
              <a:buNone/>
              <a:defRPr sz="900"/>
            </a:lvl4pPr>
            <a:lvl5pPr marL="1828573" indent="0">
              <a:buNone/>
              <a:defRPr sz="900"/>
            </a:lvl5pPr>
            <a:lvl6pPr marL="2285718" indent="0">
              <a:buNone/>
              <a:defRPr sz="900"/>
            </a:lvl6pPr>
            <a:lvl7pPr marL="2742858" indent="0">
              <a:buNone/>
              <a:defRPr sz="900"/>
            </a:lvl7pPr>
            <a:lvl8pPr marL="3200000" indent="0">
              <a:buNone/>
              <a:defRPr sz="900"/>
            </a:lvl8pPr>
            <a:lvl9pPr marL="3657143"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4BC37A3-2FAA-437F-A346-3CF46B1B892C}"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43" indent="0">
              <a:buNone/>
              <a:defRPr sz="2800"/>
            </a:lvl2pPr>
            <a:lvl3pPr marL="914286" indent="0">
              <a:buNone/>
              <a:defRPr sz="2400"/>
            </a:lvl3pPr>
            <a:lvl4pPr marL="1371430" indent="0">
              <a:buNone/>
              <a:defRPr sz="2000"/>
            </a:lvl4pPr>
            <a:lvl5pPr marL="1828573" indent="0">
              <a:buNone/>
              <a:defRPr sz="2000"/>
            </a:lvl5pPr>
            <a:lvl6pPr marL="2285718" indent="0">
              <a:buNone/>
              <a:defRPr sz="2000"/>
            </a:lvl6pPr>
            <a:lvl7pPr marL="2742858" indent="0">
              <a:buNone/>
              <a:defRPr sz="2000"/>
            </a:lvl7pPr>
            <a:lvl8pPr marL="3200000" indent="0">
              <a:buNone/>
              <a:defRPr sz="2000"/>
            </a:lvl8pPr>
            <a:lvl9pPr marL="3657143"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43"/>
            <a:ext cx="5486400" cy="804863"/>
          </a:xfrm>
        </p:spPr>
        <p:txBody>
          <a:bodyPr/>
          <a:lstStyle>
            <a:lvl1pPr marL="0" indent="0">
              <a:buNone/>
              <a:defRPr sz="1500"/>
            </a:lvl1pPr>
            <a:lvl2pPr marL="457143" indent="0">
              <a:buNone/>
              <a:defRPr sz="1200"/>
            </a:lvl2pPr>
            <a:lvl3pPr marL="914286" indent="0">
              <a:buNone/>
              <a:defRPr sz="1100"/>
            </a:lvl3pPr>
            <a:lvl4pPr marL="1371430" indent="0">
              <a:buNone/>
              <a:defRPr sz="900"/>
            </a:lvl4pPr>
            <a:lvl5pPr marL="1828573" indent="0">
              <a:buNone/>
              <a:defRPr sz="900"/>
            </a:lvl5pPr>
            <a:lvl6pPr marL="2285718" indent="0">
              <a:buNone/>
              <a:defRPr sz="900"/>
            </a:lvl6pPr>
            <a:lvl7pPr marL="2742858" indent="0">
              <a:buNone/>
              <a:defRPr sz="900"/>
            </a:lvl7pPr>
            <a:lvl8pPr marL="3200000" indent="0">
              <a:buNone/>
              <a:defRPr sz="900"/>
            </a:lvl8pPr>
            <a:lvl9pPr marL="3657143"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61EC880-79EA-4BC7-A72F-59EFE6AB7FD4}"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0" tIns="45718" rIns="91430"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3"/>
            <a:ext cx="11379200" cy="4729164"/>
          </a:xfrm>
          <a:prstGeom prst="rect">
            <a:avLst/>
          </a:prstGeom>
          <a:noFill/>
          <a:ln w="9525">
            <a:noFill/>
            <a:miter lim="800000"/>
            <a:headEnd/>
            <a:tailEnd/>
          </a:ln>
        </p:spPr>
        <p:txBody>
          <a:bodyPr vert="horz" wrap="square" lIns="91430" tIns="45718" rIns="91430"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0" tIns="45718" rIns="91430"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0" tIns="45718" rIns="91430"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0" tIns="45718" rIns="91430" bIns="45718" numCol="1" anchor="t" anchorCtr="0" compatLnSpc="1">
            <a:prstTxWarp prst="textNoShape">
              <a:avLst/>
            </a:prstTxWarp>
          </a:bodyPr>
          <a:lstStyle>
            <a:lvl1pPr algn="r">
              <a:defRPr sz="1500"/>
            </a:lvl1pPr>
          </a:lstStyle>
          <a:p>
            <a:pPr>
              <a:defRPr/>
            </a:pPr>
            <a:fld id="{9749340B-4FC7-4D90-97D1-24A2CDF1925E}" type="slidenum">
              <a:rPr lang="en-US" smtClean="0"/>
              <a:pPr>
                <a:defRPr/>
              </a:pPr>
              <a:t>‹#›</a:t>
            </a:fld>
            <a:endParaRPr lang="en-US"/>
          </a:p>
        </p:txBody>
      </p:sp>
      <p:sp>
        <p:nvSpPr>
          <p:cNvPr id="4103" name="Rectangle 7"/>
          <p:cNvSpPr>
            <a:spLocks noChangeArrowheads="1"/>
          </p:cNvSpPr>
          <p:nvPr/>
        </p:nvSpPr>
        <p:spPr bwMode="auto">
          <a:xfrm>
            <a:off x="0" y="1031246"/>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0" tIns="45718" rIns="91430"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43" algn="ctr" rtl="0" eaLnBrk="1" fontAlgn="base" hangingPunct="1">
        <a:spcBef>
          <a:spcPct val="0"/>
        </a:spcBef>
        <a:spcAft>
          <a:spcPct val="0"/>
        </a:spcAft>
        <a:defRPr sz="4400">
          <a:solidFill>
            <a:schemeClr val="tx2"/>
          </a:solidFill>
          <a:latin typeface="Arial" charset="0"/>
        </a:defRPr>
      </a:lvl6pPr>
      <a:lvl7pPr marL="914286" algn="ctr" rtl="0" eaLnBrk="1" fontAlgn="base" hangingPunct="1">
        <a:spcBef>
          <a:spcPct val="0"/>
        </a:spcBef>
        <a:spcAft>
          <a:spcPct val="0"/>
        </a:spcAft>
        <a:defRPr sz="4400">
          <a:solidFill>
            <a:schemeClr val="tx2"/>
          </a:solidFill>
          <a:latin typeface="Arial" charset="0"/>
        </a:defRPr>
      </a:lvl7pPr>
      <a:lvl8pPr marL="1371430" algn="ctr" rtl="0" eaLnBrk="1" fontAlgn="base" hangingPunct="1">
        <a:spcBef>
          <a:spcPct val="0"/>
        </a:spcBef>
        <a:spcAft>
          <a:spcPct val="0"/>
        </a:spcAft>
        <a:defRPr sz="4400">
          <a:solidFill>
            <a:schemeClr val="tx2"/>
          </a:solidFill>
          <a:latin typeface="Arial" charset="0"/>
        </a:defRPr>
      </a:lvl8pPr>
      <a:lvl9pPr marL="1828573" algn="ctr" rtl="0" eaLnBrk="1" fontAlgn="base" hangingPunct="1">
        <a:spcBef>
          <a:spcPct val="0"/>
        </a:spcBef>
        <a:spcAft>
          <a:spcPct val="0"/>
        </a:spcAft>
        <a:defRPr sz="4400">
          <a:solidFill>
            <a:schemeClr val="tx2"/>
          </a:solidFill>
          <a:latin typeface="Arial" charset="0"/>
        </a:defRPr>
      </a:lvl9pPr>
    </p:titleStyle>
    <p:bodyStyle>
      <a:lvl1pPr marL="342858" indent="-342858"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57" indent="-28571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858" indent="-228573"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00" indent="-228573"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143" indent="-228573"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286" indent="-228573"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430" indent="-228573"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573" indent="-228573"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718" indent="-228573"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286" rtl="0" eaLnBrk="1" latinLnBrk="0" hangingPunct="1">
        <a:defRPr sz="1900" kern="1200">
          <a:solidFill>
            <a:schemeClr val="tx1"/>
          </a:solidFill>
          <a:latin typeface="+mn-lt"/>
          <a:ea typeface="+mn-ea"/>
          <a:cs typeface="+mn-cs"/>
        </a:defRPr>
      </a:lvl1pPr>
      <a:lvl2pPr marL="457143" algn="l" defTabSz="914286" rtl="0" eaLnBrk="1" latinLnBrk="0" hangingPunct="1">
        <a:defRPr sz="1900" kern="1200">
          <a:solidFill>
            <a:schemeClr val="tx1"/>
          </a:solidFill>
          <a:latin typeface="+mn-lt"/>
          <a:ea typeface="+mn-ea"/>
          <a:cs typeface="+mn-cs"/>
        </a:defRPr>
      </a:lvl2pPr>
      <a:lvl3pPr marL="914286" algn="l" defTabSz="914286" rtl="0" eaLnBrk="1" latinLnBrk="0" hangingPunct="1">
        <a:defRPr sz="1900" kern="1200">
          <a:solidFill>
            <a:schemeClr val="tx1"/>
          </a:solidFill>
          <a:latin typeface="+mn-lt"/>
          <a:ea typeface="+mn-ea"/>
          <a:cs typeface="+mn-cs"/>
        </a:defRPr>
      </a:lvl3pPr>
      <a:lvl4pPr marL="1371430" algn="l" defTabSz="914286" rtl="0" eaLnBrk="1" latinLnBrk="0" hangingPunct="1">
        <a:defRPr sz="1900" kern="1200">
          <a:solidFill>
            <a:schemeClr val="tx1"/>
          </a:solidFill>
          <a:latin typeface="+mn-lt"/>
          <a:ea typeface="+mn-ea"/>
          <a:cs typeface="+mn-cs"/>
        </a:defRPr>
      </a:lvl4pPr>
      <a:lvl5pPr marL="1828573" algn="l" defTabSz="914286" rtl="0" eaLnBrk="1" latinLnBrk="0" hangingPunct="1">
        <a:defRPr sz="1900" kern="1200">
          <a:solidFill>
            <a:schemeClr val="tx1"/>
          </a:solidFill>
          <a:latin typeface="+mn-lt"/>
          <a:ea typeface="+mn-ea"/>
          <a:cs typeface="+mn-cs"/>
        </a:defRPr>
      </a:lvl5pPr>
      <a:lvl6pPr marL="2285718" algn="l" defTabSz="914286" rtl="0" eaLnBrk="1" latinLnBrk="0" hangingPunct="1">
        <a:defRPr sz="1900" kern="1200">
          <a:solidFill>
            <a:schemeClr val="tx1"/>
          </a:solidFill>
          <a:latin typeface="+mn-lt"/>
          <a:ea typeface="+mn-ea"/>
          <a:cs typeface="+mn-cs"/>
        </a:defRPr>
      </a:lvl6pPr>
      <a:lvl7pPr marL="2742858" algn="l" defTabSz="914286" rtl="0" eaLnBrk="1" latinLnBrk="0" hangingPunct="1">
        <a:defRPr sz="1900" kern="1200">
          <a:solidFill>
            <a:schemeClr val="tx1"/>
          </a:solidFill>
          <a:latin typeface="+mn-lt"/>
          <a:ea typeface="+mn-ea"/>
          <a:cs typeface="+mn-cs"/>
        </a:defRPr>
      </a:lvl7pPr>
      <a:lvl8pPr marL="3200000" algn="l" defTabSz="914286" rtl="0" eaLnBrk="1" latinLnBrk="0" hangingPunct="1">
        <a:defRPr sz="1900" kern="1200">
          <a:solidFill>
            <a:schemeClr val="tx1"/>
          </a:solidFill>
          <a:latin typeface="+mn-lt"/>
          <a:ea typeface="+mn-ea"/>
          <a:cs typeface="+mn-cs"/>
        </a:defRPr>
      </a:lvl8pPr>
      <a:lvl9pPr marL="3657143" algn="l" defTabSz="914286"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4.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png"/><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6604" y="533400"/>
            <a:ext cx="7001591" cy="5257799"/>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a:t>CS 188: Artificial Intelligence</a:t>
            </a:r>
            <a:br>
              <a:rPr lang="en-US" dirty="0"/>
            </a:br>
            <a:endParaRPr lang="en-US" sz="36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sz="4300" dirty="0"/>
              <a:t>Chapter 3</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5486400"/>
            <a:ext cx="12192000" cy="1638908"/>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Instructor: Malak Abdullah</a:t>
            </a:r>
          </a:p>
          <a:p>
            <a:pPr algn="ctr">
              <a:spcBef>
                <a:spcPct val="50000"/>
              </a:spcBef>
            </a:pPr>
            <a:r>
              <a:rPr lang="en-US" sz="2400" dirty="0">
                <a:latin typeface="Calibri"/>
                <a:cs typeface="Calibri"/>
              </a:rPr>
              <a:t>Jordan University of Science and Technology</a:t>
            </a:r>
          </a:p>
          <a:p>
            <a:pPr algn="ctr">
              <a:spcBef>
                <a:spcPct val="50000"/>
              </a:spcBef>
            </a:pPr>
            <a:r>
              <a:rPr lang="en-US" sz="1400" dirty="0">
                <a:latin typeface="Calibri"/>
                <a:cs typeface="Calibri"/>
              </a:rPr>
              <a:t>[slides adapted from University of California, Berkeley]</a:t>
            </a:r>
          </a:p>
          <a:p>
            <a:pPr algn="ctr">
              <a:spcBef>
                <a:spcPct val="50000"/>
              </a:spcBef>
            </a:pPr>
            <a:r>
              <a:rPr lang="en-US" sz="1400" dirty="0">
                <a:latin typeface="Calibri"/>
                <a:cs typeface="Calibri"/>
              </a:rPr>
              <a:t>]</a:t>
            </a:r>
          </a:p>
        </p:txBody>
      </p:sp>
    </p:spTree>
    <p:extLst>
      <p:ext uri="{BB962C8B-B14F-4D97-AF65-F5344CB8AC3E}">
        <p14:creationId xmlns:p14="http://schemas.microsoft.com/office/powerpoint/2010/main" val="1090640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E1DB0-BB8E-E143-A87D-8790741E7DE5}"/>
              </a:ext>
            </a:extLst>
          </p:cNvPr>
          <p:cNvSpPr>
            <a:spLocks noGrp="1"/>
          </p:cNvSpPr>
          <p:nvPr>
            <p:ph type="title"/>
          </p:nvPr>
        </p:nvSpPr>
        <p:spPr/>
        <p:txBody>
          <a:bodyPr/>
          <a:lstStyle/>
          <a:p>
            <a:r>
              <a:rPr lang="en-US" dirty="0"/>
              <a:t>Search Problem has</a:t>
            </a:r>
          </a:p>
        </p:txBody>
      </p:sp>
      <p:sp>
        <p:nvSpPr>
          <p:cNvPr id="3" name="Content Placeholder 2">
            <a:extLst>
              <a:ext uri="{FF2B5EF4-FFF2-40B4-BE49-F238E27FC236}">
                <a16:creationId xmlns:a16="http://schemas.microsoft.com/office/drawing/2014/main" id="{DDC59534-3A60-894C-AED7-485DFB1F8C3E}"/>
              </a:ext>
            </a:extLst>
          </p:cNvPr>
          <p:cNvSpPr>
            <a:spLocks noGrp="1"/>
          </p:cNvSpPr>
          <p:nvPr>
            <p:ph idx="1"/>
          </p:nvPr>
        </p:nvSpPr>
        <p:spPr>
          <a:xfrm>
            <a:off x="406400" y="1397003"/>
            <a:ext cx="9652000" cy="4729164"/>
          </a:xfrm>
        </p:spPr>
        <p:txBody>
          <a:bodyPr/>
          <a:lstStyle/>
          <a:p>
            <a:r>
              <a:rPr lang="en-US" dirty="0"/>
              <a:t>initial state: the state in which the agent begins </a:t>
            </a:r>
          </a:p>
          <a:p>
            <a:r>
              <a:rPr lang="en-US" dirty="0"/>
              <a:t>actions choices: that can be made in a state </a:t>
            </a:r>
          </a:p>
          <a:p>
            <a:pPr lvl="1"/>
            <a:r>
              <a:rPr lang="en-US" dirty="0"/>
              <a:t>ACTIONS(</a:t>
            </a:r>
            <a:r>
              <a:rPr lang="en-US" i="1" dirty="0"/>
              <a:t>s</a:t>
            </a:r>
            <a:r>
              <a:rPr lang="en-US" dirty="0"/>
              <a:t>) returns the set of actions that can be executed in state </a:t>
            </a:r>
            <a:r>
              <a:rPr lang="en-US" i="1" dirty="0"/>
              <a:t>s </a:t>
            </a:r>
          </a:p>
          <a:p>
            <a:r>
              <a:rPr lang="en-US" dirty="0"/>
              <a:t>transition model: a description of what state results from performing any applicable action in any state </a:t>
            </a:r>
          </a:p>
          <a:p>
            <a:pPr lvl="1"/>
            <a:r>
              <a:rPr lang="en-US" dirty="0"/>
              <a:t>RESULT(</a:t>
            </a:r>
            <a:r>
              <a:rPr lang="en-US" i="1" dirty="0"/>
              <a:t>s</a:t>
            </a:r>
            <a:r>
              <a:rPr lang="en-US" dirty="0"/>
              <a:t>, </a:t>
            </a:r>
            <a:r>
              <a:rPr lang="en-US" i="1" dirty="0"/>
              <a:t>a</a:t>
            </a:r>
            <a:r>
              <a:rPr lang="en-US" dirty="0"/>
              <a:t>) returns the state resulting from performing action </a:t>
            </a:r>
            <a:r>
              <a:rPr lang="en-US" i="1" dirty="0"/>
              <a:t>a </a:t>
            </a:r>
            <a:r>
              <a:rPr lang="en-US" dirty="0"/>
              <a:t>in state </a:t>
            </a:r>
            <a:r>
              <a:rPr lang="en-US" i="1" dirty="0"/>
              <a:t>s </a:t>
            </a:r>
            <a:endParaRPr lang="en-US" dirty="0"/>
          </a:p>
          <a:p>
            <a:pPr lvl="1"/>
            <a:endParaRPr lang="en-US" dirty="0"/>
          </a:p>
          <a:p>
            <a:endParaRPr lang="en-US" dirty="0"/>
          </a:p>
        </p:txBody>
      </p:sp>
      <p:pic>
        <p:nvPicPr>
          <p:cNvPr id="4" name="Picture 3">
            <a:extLst>
              <a:ext uri="{FF2B5EF4-FFF2-40B4-BE49-F238E27FC236}">
                <a16:creationId xmlns:a16="http://schemas.microsoft.com/office/drawing/2014/main" id="{84713F46-9594-1749-9A3B-DE9994069D64}"/>
              </a:ext>
            </a:extLst>
          </p:cNvPr>
          <p:cNvPicPr>
            <a:picLocks noChangeAspect="1"/>
          </p:cNvPicPr>
          <p:nvPr/>
        </p:nvPicPr>
        <p:blipFill>
          <a:blip r:embed="rId2"/>
          <a:stretch>
            <a:fillRect/>
          </a:stretch>
        </p:blipFill>
        <p:spPr>
          <a:xfrm flipH="1">
            <a:off x="10580121" y="2960437"/>
            <a:ext cx="1626723" cy="1427532"/>
          </a:xfrm>
          <a:prstGeom prst="rect">
            <a:avLst/>
          </a:prstGeom>
        </p:spPr>
      </p:pic>
      <p:pic>
        <p:nvPicPr>
          <p:cNvPr id="5" name="Picture 4">
            <a:extLst>
              <a:ext uri="{FF2B5EF4-FFF2-40B4-BE49-F238E27FC236}">
                <a16:creationId xmlns:a16="http://schemas.microsoft.com/office/drawing/2014/main" id="{9E9C9FAA-0B31-1F4C-A8E3-6FE52C3F9F19}"/>
              </a:ext>
            </a:extLst>
          </p:cNvPr>
          <p:cNvPicPr>
            <a:picLocks noChangeAspect="1"/>
          </p:cNvPicPr>
          <p:nvPr/>
        </p:nvPicPr>
        <p:blipFill>
          <a:blip r:embed="rId3"/>
          <a:stretch>
            <a:fillRect/>
          </a:stretch>
        </p:blipFill>
        <p:spPr>
          <a:xfrm>
            <a:off x="10731336" y="1240533"/>
            <a:ext cx="1460500" cy="1455664"/>
          </a:xfrm>
          <a:prstGeom prst="rect">
            <a:avLst/>
          </a:prstGeom>
        </p:spPr>
      </p:pic>
      <p:pic>
        <p:nvPicPr>
          <p:cNvPr id="6" name="Picture 5">
            <a:extLst>
              <a:ext uri="{FF2B5EF4-FFF2-40B4-BE49-F238E27FC236}">
                <a16:creationId xmlns:a16="http://schemas.microsoft.com/office/drawing/2014/main" id="{08E27CFA-7201-F749-8E2F-C1499EE63ABA}"/>
              </a:ext>
            </a:extLst>
          </p:cNvPr>
          <p:cNvPicPr>
            <a:picLocks noChangeAspect="1"/>
          </p:cNvPicPr>
          <p:nvPr/>
        </p:nvPicPr>
        <p:blipFill>
          <a:blip r:embed="rId4"/>
          <a:stretch>
            <a:fillRect/>
          </a:stretch>
        </p:blipFill>
        <p:spPr>
          <a:xfrm>
            <a:off x="9471839" y="5105400"/>
            <a:ext cx="2719997" cy="1605200"/>
          </a:xfrm>
          <a:prstGeom prst="rect">
            <a:avLst/>
          </a:prstGeom>
        </p:spPr>
      </p:pic>
    </p:spTree>
    <p:extLst>
      <p:ext uri="{BB962C8B-B14F-4D97-AF65-F5344CB8AC3E}">
        <p14:creationId xmlns:p14="http://schemas.microsoft.com/office/powerpoint/2010/main" val="3827629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A055-D87B-3447-BA5B-74F7AECDD5F1}"/>
              </a:ext>
            </a:extLst>
          </p:cNvPr>
          <p:cNvSpPr>
            <a:spLocks noGrp="1"/>
          </p:cNvSpPr>
          <p:nvPr>
            <p:ph type="title"/>
          </p:nvPr>
        </p:nvSpPr>
        <p:spPr/>
        <p:txBody>
          <a:bodyPr/>
          <a:lstStyle/>
          <a:p>
            <a:r>
              <a:rPr lang="en-US" dirty="0"/>
              <a:t>Cont. Search Problem has</a:t>
            </a:r>
          </a:p>
        </p:txBody>
      </p:sp>
      <p:sp>
        <p:nvSpPr>
          <p:cNvPr id="3" name="Content Placeholder 2">
            <a:extLst>
              <a:ext uri="{FF2B5EF4-FFF2-40B4-BE49-F238E27FC236}">
                <a16:creationId xmlns:a16="http://schemas.microsoft.com/office/drawing/2014/main" id="{282AEFB6-9993-E843-9594-34CF7FDCF5FF}"/>
              </a:ext>
            </a:extLst>
          </p:cNvPr>
          <p:cNvSpPr>
            <a:spLocks noGrp="1"/>
          </p:cNvSpPr>
          <p:nvPr>
            <p:ph idx="1"/>
          </p:nvPr>
        </p:nvSpPr>
        <p:spPr/>
        <p:txBody>
          <a:bodyPr/>
          <a:lstStyle/>
          <a:p>
            <a:r>
              <a:rPr lang="en-US" dirty="0"/>
              <a:t>state space: the set of all states reachable from the initial state by any sequence of actions </a:t>
            </a:r>
          </a:p>
          <a:p>
            <a:endParaRPr lang="en-US" dirty="0"/>
          </a:p>
          <a:p>
            <a:endParaRPr lang="en-US" dirty="0"/>
          </a:p>
          <a:p>
            <a:endParaRPr lang="en-US" dirty="0"/>
          </a:p>
          <a:p>
            <a:r>
              <a:rPr lang="en-US" dirty="0"/>
              <a:t>goal test: way to determine whether a given state is a goal state </a:t>
            </a:r>
          </a:p>
          <a:p>
            <a:r>
              <a:rPr lang="en-US" dirty="0"/>
              <a:t>path cost numerical cost associated with a given path </a:t>
            </a:r>
          </a:p>
          <a:p>
            <a:endParaRPr lang="en-US" dirty="0"/>
          </a:p>
        </p:txBody>
      </p:sp>
      <p:pic>
        <p:nvPicPr>
          <p:cNvPr id="4" name="Picture 3">
            <a:extLst>
              <a:ext uri="{FF2B5EF4-FFF2-40B4-BE49-F238E27FC236}">
                <a16:creationId xmlns:a16="http://schemas.microsoft.com/office/drawing/2014/main" id="{EBD03BBB-3570-1146-9F04-B166E6E183AE}"/>
              </a:ext>
            </a:extLst>
          </p:cNvPr>
          <p:cNvPicPr>
            <a:picLocks noChangeAspect="1"/>
          </p:cNvPicPr>
          <p:nvPr/>
        </p:nvPicPr>
        <p:blipFill>
          <a:blip r:embed="rId2"/>
          <a:stretch>
            <a:fillRect/>
          </a:stretch>
        </p:blipFill>
        <p:spPr>
          <a:xfrm>
            <a:off x="7543800" y="2057400"/>
            <a:ext cx="4072410" cy="2286000"/>
          </a:xfrm>
          <a:prstGeom prst="rect">
            <a:avLst/>
          </a:prstGeom>
        </p:spPr>
      </p:pic>
      <p:pic>
        <p:nvPicPr>
          <p:cNvPr id="5" name="Picture 4">
            <a:extLst>
              <a:ext uri="{FF2B5EF4-FFF2-40B4-BE49-F238E27FC236}">
                <a16:creationId xmlns:a16="http://schemas.microsoft.com/office/drawing/2014/main" id="{F24B5FF9-E809-4346-8BFE-BE7DC3522D61}"/>
              </a:ext>
            </a:extLst>
          </p:cNvPr>
          <p:cNvPicPr>
            <a:picLocks noChangeAspect="1"/>
          </p:cNvPicPr>
          <p:nvPr/>
        </p:nvPicPr>
        <p:blipFill>
          <a:blip r:embed="rId3"/>
          <a:stretch>
            <a:fillRect/>
          </a:stretch>
        </p:blipFill>
        <p:spPr>
          <a:xfrm>
            <a:off x="4329890" y="2476124"/>
            <a:ext cx="3006915" cy="1758947"/>
          </a:xfrm>
          <a:prstGeom prst="rect">
            <a:avLst/>
          </a:prstGeom>
        </p:spPr>
      </p:pic>
      <p:pic>
        <p:nvPicPr>
          <p:cNvPr id="6" name="Picture 5">
            <a:extLst>
              <a:ext uri="{FF2B5EF4-FFF2-40B4-BE49-F238E27FC236}">
                <a16:creationId xmlns:a16="http://schemas.microsoft.com/office/drawing/2014/main" id="{99B1B831-2E5E-2543-B549-83BE24F1B634}"/>
              </a:ext>
            </a:extLst>
          </p:cNvPr>
          <p:cNvPicPr>
            <a:picLocks noChangeAspect="1"/>
          </p:cNvPicPr>
          <p:nvPr/>
        </p:nvPicPr>
        <p:blipFill>
          <a:blip r:embed="rId4"/>
          <a:stretch>
            <a:fillRect/>
          </a:stretch>
        </p:blipFill>
        <p:spPr>
          <a:xfrm>
            <a:off x="3683914" y="5326067"/>
            <a:ext cx="2089000" cy="1531933"/>
          </a:xfrm>
          <a:prstGeom prst="rect">
            <a:avLst/>
          </a:prstGeom>
        </p:spPr>
      </p:pic>
      <p:pic>
        <p:nvPicPr>
          <p:cNvPr id="7" name="Picture 6">
            <a:extLst>
              <a:ext uri="{FF2B5EF4-FFF2-40B4-BE49-F238E27FC236}">
                <a16:creationId xmlns:a16="http://schemas.microsoft.com/office/drawing/2014/main" id="{34EF2408-57FD-C946-8B2D-42568E1C2E49}"/>
              </a:ext>
            </a:extLst>
          </p:cNvPr>
          <p:cNvPicPr>
            <a:picLocks noChangeAspect="1"/>
          </p:cNvPicPr>
          <p:nvPr/>
        </p:nvPicPr>
        <p:blipFill>
          <a:blip r:embed="rId5"/>
          <a:stretch>
            <a:fillRect/>
          </a:stretch>
        </p:blipFill>
        <p:spPr>
          <a:xfrm>
            <a:off x="6248400" y="5285479"/>
            <a:ext cx="2089000" cy="1572521"/>
          </a:xfrm>
          <a:prstGeom prst="rect">
            <a:avLst/>
          </a:prstGeom>
        </p:spPr>
      </p:pic>
    </p:spTree>
    <p:extLst>
      <p:ext uri="{BB962C8B-B14F-4D97-AF65-F5344CB8AC3E}">
        <p14:creationId xmlns:p14="http://schemas.microsoft.com/office/powerpoint/2010/main" val="2493074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t>Search Problems</a:t>
            </a:r>
          </a:p>
        </p:txBody>
      </p:sp>
      <p:sp>
        <p:nvSpPr>
          <p:cNvPr id="8195" name="Rectangle 3"/>
          <p:cNvSpPr>
            <a:spLocks noGrp="1" noChangeArrowheads="1"/>
          </p:cNvSpPr>
          <p:nvPr>
            <p:ph idx="1"/>
          </p:nvPr>
        </p:nvSpPr>
        <p:spPr>
          <a:xfrm>
            <a:off x="2057399" y="1447800"/>
            <a:ext cx="9056683" cy="4876800"/>
          </a:xfrm>
        </p:spPr>
        <p:txBody>
          <a:bodyPr/>
          <a:lstStyle/>
          <a:p>
            <a:pPr eaLnBrk="1" hangingPunct="1">
              <a:lnSpc>
                <a:spcPct val="80000"/>
              </a:lnSpc>
            </a:pPr>
            <a:r>
              <a:rPr lang="en-US" sz="2800" dirty="0"/>
              <a:t>A </a:t>
            </a:r>
            <a:r>
              <a:rPr lang="en-US" sz="2800" dirty="0">
                <a:solidFill>
                  <a:srgbClr val="FF0000"/>
                </a:solidFill>
              </a:rPr>
              <a:t>search</a:t>
            </a:r>
            <a:r>
              <a:rPr lang="en-US" sz="2800" dirty="0"/>
              <a:t> </a:t>
            </a:r>
            <a:r>
              <a:rPr lang="en-US" sz="2800" dirty="0">
                <a:solidFill>
                  <a:srgbClr val="FF0000"/>
                </a:solidFill>
              </a:rPr>
              <a:t>problem</a:t>
            </a:r>
            <a:r>
              <a:rPr lang="en-US" sz="2800" dirty="0"/>
              <a:t> consists of:</a:t>
            </a:r>
          </a:p>
          <a:p>
            <a:pPr lvl="1" eaLnBrk="1" hangingPunct="1">
              <a:lnSpc>
                <a:spcPct val="80000"/>
              </a:lnSpc>
            </a:pPr>
            <a:endParaRPr lang="en-US" sz="2400" dirty="0"/>
          </a:p>
          <a:p>
            <a:pPr lvl="1" eaLnBrk="1" hangingPunct="1">
              <a:lnSpc>
                <a:spcPct val="80000"/>
              </a:lnSpc>
            </a:pPr>
            <a:r>
              <a:rPr lang="en-US" sz="2400" dirty="0"/>
              <a:t>A </a:t>
            </a:r>
            <a:r>
              <a:rPr lang="en-US" sz="2400" dirty="0">
                <a:solidFill>
                  <a:srgbClr val="FF0000"/>
                </a:solidFill>
              </a:rPr>
              <a:t>state space </a:t>
            </a:r>
            <a:r>
              <a:rPr lang="en-US" sz="2400" i="1" dirty="0">
                <a:solidFill>
                  <a:srgbClr val="CC00CC"/>
                </a:solidFill>
                <a:latin typeface="Lucida Calligraphy" panose="03010101010101010101" pitchFamily="66" charset="77"/>
              </a:rPr>
              <a:t>S</a:t>
            </a:r>
            <a:r>
              <a:rPr lang="en-US" sz="2400" dirty="0"/>
              <a:t> </a:t>
            </a:r>
          </a:p>
          <a:p>
            <a:pPr lvl="1">
              <a:lnSpc>
                <a:spcPct val="80000"/>
              </a:lnSpc>
            </a:pPr>
            <a:r>
              <a:rPr lang="en-US" sz="2400" dirty="0"/>
              <a:t>An </a:t>
            </a:r>
            <a:r>
              <a:rPr lang="en-US" sz="2400" dirty="0">
                <a:solidFill>
                  <a:srgbClr val="FF0000"/>
                </a:solidFill>
              </a:rPr>
              <a:t>initial state </a:t>
            </a:r>
            <a:r>
              <a:rPr lang="en-US" sz="2400" i="1" dirty="0">
                <a:solidFill>
                  <a:srgbClr val="CC00CC"/>
                </a:solidFill>
              </a:rPr>
              <a:t>s</a:t>
            </a:r>
            <a:r>
              <a:rPr lang="en-US" sz="2400" baseline="-25000" dirty="0">
                <a:solidFill>
                  <a:srgbClr val="CC00CC"/>
                </a:solidFill>
              </a:rPr>
              <a:t>0</a:t>
            </a:r>
          </a:p>
          <a:p>
            <a:pPr lvl="1">
              <a:lnSpc>
                <a:spcPct val="80000"/>
              </a:lnSpc>
            </a:pPr>
            <a:r>
              <a:rPr lang="en-US" sz="2400" dirty="0">
                <a:solidFill>
                  <a:srgbClr val="FF0000"/>
                </a:solidFill>
              </a:rPr>
              <a:t>Actions</a:t>
            </a:r>
            <a:r>
              <a:rPr lang="en-US" sz="2400" dirty="0"/>
              <a:t> </a:t>
            </a:r>
            <a:r>
              <a:rPr lang="en-US" sz="2400" i="1" dirty="0">
                <a:solidFill>
                  <a:srgbClr val="CC00CC"/>
                </a:solidFill>
                <a:latin typeface="Lucida Calligraphy" panose="03010101010101010101" pitchFamily="66" charset="77"/>
              </a:rPr>
              <a:t>A</a:t>
            </a:r>
            <a:r>
              <a:rPr lang="en-US" sz="2400" dirty="0">
                <a:solidFill>
                  <a:srgbClr val="CC00CC"/>
                </a:solidFill>
              </a:rPr>
              <a:t>(</a:t>
            </a:r>
            <a:r>
              <a:rPr lang="en-US" sz="2400" i="1" dirty="0">
                <a:solidFill>
                  <a:srgbClr val="CC00CC"/>
                </a:solidFill>
              </a:rPr>
              <a:t>s</a:t>
            </a:r>
            <a:r>
              <a:rPr lang="en-US" sz="2400" dirty="0">
                <a:solidFill>
                  <a:srgbClr val="CC00CC"/>
                </a:solidFill>
              </a:rPr>
              <a:t>)</a:t>
            </a:r>
            <a:r>
              <a:rPr lang="en-US" sz="2400" dirty="0"/>
              <a:t> in each state</a:t>
            </a:r>
            <a:endParaRPr lang="en-US" sz="2400" baseline="-25000" dirty="0">
              <a:solidFill>
                <a:srgbClr val="CC00CC"/>
              </a:solidFill>
            </a:endParaRPr>
          </a:p>
          <a:p>
            <a:pPr lvl="1">
              <a:lnSpc>
                <a:spcPct val="80000"/>
              </a:lnSpc>
            </a:pPr>
            <a:r>
              <a:rPr lang="en-US" sz="2400" dirty="0">
                <a:solidFill>
                  <a:srgbClr val="FF0000"/>
                </a:solidFill>
              </a:rPr>
              <a:t>Transition model </a:t>
            </a:r>
            <a:r>
              <a:rPr lang="en-US" sz="2400" i="1" dirty="0">
                <a:solidFill>
                  <a:srgbClr val="CC00CC"/>
                </a:solidFill>
              </a:rPr>
              <a:t>Result</a:t>
            </a:r>
            <a:r>
              <a:rPr lang="en-US" sz="2400" dirty="0">
                <a:solidFill>
                  <a:srgbClr val="CC00CC"/>
                </a:solidFill>
              </a:rPr>
              <a:t>(</a:t>
            </a:r>
            <a:r>
              <a:rPr lang="en-US" sz="2400" i="1" dirty="0" err="1">
                <a:solidFill>
                  <a:srgbClr val="CC00CC"/>
                </a:solidFill>
              </a:rPr>
              <a:t>s,a</a:t>
            </a:r>
            <a:r>
              <a:rPr lang="en-US" sz="2400" dirty="0">
                <a:solidFill>
                  <a:srgbClr val="CC00CC"/>
                </a:solidFill>
              </a:rPr>
              <a:t>)</a:t>
            </a:r>
            <a:endParaRPr lang="en-US" sz="2400" dirty="0"/>
          </a:p>
          <a:p>
            <a:pPr lvl="1">
              <a:lnSpc>
                <a:spcPct val="80000"/>
              </a:lnSpc>
            </a:pPr>
            <a:r>
              <a:rPr lang="en-US" sz="2400" dirty="0"/>
              <a:t>A </a:t>
            </a:r>
            <a:r>
              <a:rPr lang="en-US" sz="2400" dirty="0">
                <a:solidFill>
                  <a:srgbClr val="FF0000"/>
                </a:solidFill>
              </a:rPr>
              <a:t>goal test </a:t>
            </a:r>
            <a:r>
              <a:rPr lang="en-US" sz="2400" i="1" dirty="0">
                <a:solidFill>
                  <a:srgbClr val="CC00CC"/>
                </a:solidFill>
              </a:rPr>
              <a:t>G</a:t>
            </a:r>
            <a:r>
              <a:rPr lang="en-US" sz="2400" dirty="0">
                <a:solidFill>
                  <a:srgbClr val="CC00CC"/>
                </a:solidFill>
              </a:rPr>
              <a:t>(</a:t>
            </a:r>
            <a:r>
              <a:rPr lang="en-US" sz="2400" i="1" dirty="0">
                <a:solidFill>
                  <a:srgbClr val="CC00CC"/>
                </a:solidFill>
              </a:rPr>
              <a:t>s</a:t>
            </a:r>
            <a:r>
              <a:rPr lang="en-US" sz="2400" dirty="0">
                <a:solidFill>
                  <a:srgbClr val="CC00CC"/>
                </a:solidFill>
              </a:rPr>
              <a:t>)</a:t>
            </a:r>
          </a:p>
          <a:p>
            <a:pPr lvl="2">
              <a:lnSpc>
                <a:spcPct val="80000"/>
              </a:lnSpc>
            </a:pPr>
            <a:r>
              <a:rPr lang="en-US" sz="2000" i="1" dirty="0">
                <a:solidFill>
                  <a:srgbClr val="CC00CC"/>
                </a:solidFill>
              </a:rPr>
              <a:t>S</a:t>
            </a:r>
            <a:r>
              <a:rPr lang="en-US" sz="2000" dirty="0"/>
              <a:t> has no dots left</a:t>
            </a:r>
            <a:endParaRPr lang="en-US" sz="2000" dirty="0">
              <a:solidFill>
                <a:srgbClr val="CC00CC"/>
              </a:solidFill>
            </a:endParaRPr>
          </a:p>
          <a:p>
            <a:pPr lvl="1">
              <a:lnSpc>
                <a:spcPct val="80000"/>
              </a:lnSpc>
            </a:pPr>
            <a:r>
              <a:rPr lang="en-US" sz="2400" dirty="0">
                <a:solidFill>
                  <a:srgbClr val="FF0000"/>
                </a:solidFill>
              </a:rPr>
              <a:t>Action cost </a:t>
            </a:r>
            <a:r>
              <a:rPr lang="en-US" sz="2400" i="1" dirty="0">
                <a:solidFill>
                  <a:srgbClr val="CC00CC"/>
                </a:solidFill>
              </a:rPr>
              <a:t>c</a:t>
            </a:r>
            <a:r>
              <a:rPr lang="en-US" sz="2400" dirty="0">
                <a:solidFill>
                  <a:srgbClr val="CC00CC"/>
                </a:solidFill>
              </a:rPr>
              <a:t>(</a:t>
            </a:r>
            <a:r>
              <a:rPr lang="en-US" sz="2400" i="1" dirty="0" err="1">
                <a:solidFill>
                  <a:srgbClr val="CC00CC"/>
                </a:solidFill>
              </a:rPr>
              <a:t>s,a,s</a:t>
            </a:r>
            <a:r>
              <a:rPr lang="en-US" sz="2400" i="1" dirty="0">
                <a:solidFill>
                  <a:srgbClr val="CC00CC"/>
                </a:solidFill>
              </a:rPr>
              <a:t>’</a:t>
            </a:r>
            <a:r>
              <a:rPr lang="en-US" sz="2400" dirty="0">
                <a:solidFill>
                  <a:srgbClr val="CC00CC"/>
                </a:solidFill>
              </a:rPr>
              <a:t>)</a:t>
            </a:r>
          </a:p>
          <a:p>
            <a:pPr lvl="2">
              <a:lnSpc>
                <a:spcPct val="80000"/>
              </a:lnSpc>
            </a:pPr>
            <a:r>
              <a:rPr lang="en-US" sz="2000" dirty="0"/>
              <a:t>+1 per step; -10 food; -500 win; +500 die; -200 eat ghost</a:t>
            </a:r>
          </a:p>
          <a:p>
            <a:pPr marL="0" indent="0" eaLnBrk="1" hangingPunct="1">
              <a:lnSpc>
                <a:spcPct val="80000"/>
              </a:lnSpc>
              <a:buNone/>
            </a:pPr>
            <a:endParaRPr lang="en-US" sz="2800" dirty="0"/>
          </a:p>
          <a:p>
            <a:pPr eaLnBrk="1" hangingPunct="1">
              <a:lnSpc>
                <a:spcPct val="80000"/>
              </a:lnSpc>
            </a:pPr>
            <a:r>
              <a:rPr lang="en-US" sz="2800" dirty="0"/>
              <a:t>A </a:t>
            </a:r>
            <a:r>
              <a:rPr lang="en-US" sz="2800" dirty="0">
                <a:solidFill>
                  <a:srgbClr val="FF0000"/>
                </a:solidFill>
              </a:rPr>
              <a:t>solution</a:t>
            </a:r>
            <a:r>
              <a:rPr lang="en-US" sz="2800" dirty="0"/>
              <a:t> is an action sequence that reaches a goal state</a:t>
            </a:r>
          </a:p>
          <a:p>
            <a:pPr eaLnBrk="1" hangingPunct="1">
              <a:lnSpc>
                <a:spcPct val="80000"/>
              </a:lnSpc>
            </a:pPr>
            <a:r>
              <a:rPr lang="en-US" sz="2800" dirty="0"/>
              <a:t>An </a:t>
            </a:r>
            <a:r>
              <a:rPr lang="en-US" sz="2800" dirty="0">
                <a:solidFill>
                  <a:srgbClr val="FF0000"/>
                </a:solidFill>
              </a:rPr>
              <a:t>optimal solution</a:t>
            </a:r>
            <a:r>
              <a:rPr lang="en-US" sz="2800" dirty="0"/>
              <a:t> has least cost among all solutions</a:t>
            </a:r>
          </a:p>
        </p:txBody>
      </p:sp>
      <p:pic>
        <p:nvPicPr>
          <p:cNvPr id="8203" name="Picture 11"/>
          <p:cNvPicPr>
            <a:picLocks noChangeAspect="1" noChangeArrowheads="1"/>
          </p:cNvPicPr>
          <p:nvPr/>
        </p:nvPicPr>
        <p:blipFill>
          <a:blip r:embed="rId3" cstate="print"/>
          <a:srcRect/>
          <a:stretch>
            <a:fillRect/>
          </a:stretch>
        </p:blipFill>
        <p:spPr bwMode="auto">
          <a:xfrm>
            <a:off x="7478711" y="3325813"/>
            <a:ext cx="560388" cy="568325"/>
          </a:xfrm>
          <a:prstGeom prst="rect">
            <a:avLst/>
          </a:prstGeom>
          <a:noFill/>
          <a:ln w="9525">
            <a:noFill/>
            <a:miter lim="800000"/>
            <a:headEnd/>
            <a:tailEnd/>
          </a:ln>
        </p:spPr>
      </p:pic>
      <p:pic>
        <p:nvPicPr>
          <p:cNvPr id="8204" name="Picture 12"/>
          <p:cNvPicPr>
            <a:picLocks noChangeAspect="1" noChangeArrowheads="1"/>
          </p:cNvPicPr>
          <p:nvPr/>
        </p:nvPicPr>
        <p:blipFill>
          <a:blip r:embed="rId4" cstate="print"/>
          <a:srcRect/>
          <a:stretch>
            <a:fillRect/>
          </a:stretch>
        </p:blipFill>
        <p:spPr bwMode="auto">
          <a:xfrm>
            <a:off x="9124849" y="2909690"/>
            <a:ext cx="552451" cy="560387"/>
          </a:xfrm>
          <a:prstGeom prst="rect">
            <a:avLst/>
          </a:prstGeom>
          <a:noFill/>
          <a:ln w="9525">
            <a:noFill/>
            <a:miter lim="800000"/>
            <a:headEnd/>
            <a:tailEnd/>
          </a:ln>
        </p:spPr>
      </p:pic>
      <p:pic>
        <p:nvPicPr>
          <p:cNvPr id="8205" name="Picture 13"/>
          <p:cNvPicPr>
            <a:picLocks noChangeAspect="1" noChangeArrowheads="1"/>
          </p:cNvPicPr>
          <p:nvPr/>
        </p:nvPicPr>
        <p:blipFill>
          <a:blip r:embed="rId5" cstate="print"/>
          <a:srcRect/>
          <a:stretch>
            <a:fillRect/>
          </a:stretch>
        </p:blipFill>
        <p:spPr bwMode="auto">
          <a:xfrm>
            <a:off x="9124850" y="3706445"/>
            <a:ext cx="552451" cy="560387"/>
          </a:xfrm>
          <a:prstGeom prst="rect">
            <a:avLst/>
          </a:prstGeom>
          <a:noFill/>
          <a:ln w="9525">
            <a:noFill/>
            <a:miter lim="800000"/>
            <a:headEnd/>
            <a:tailEnd/>
          </a:ln>
        </p:spPr>
      </p:pic>
      <p:grpSp>
        <p:nvGrpSpPr>
          <p:cNvPr id="5" name="Group 4">
            <a:extLst>
              <a:ext uri="{FF2B5EF4-FFF2-40B4-BE49-F238E27FC236}">
                <a16:creationId xmlns:a16="http://schemas.microsoft.com/office/drawing/2014/main" id="{EC6D8963-C8C1-0642-87B6-32D2A4174E6E}"/>
              </a:ext>
            </a:extLst>
          </p:cNvPr>
          <p:cNvGrpSpPr/>
          <p:nvPr/>
        </p:nvGrpSpPr>
        <p:grpSpPr>
          <a:xfrm>
            <a:off x="8039099" y="3124200"/>
            <a:ext cx="846954" cy="902728"/>
            <a:chOff x="8039099" y="3124200"/>
            <a:chExt cx="846954" cy="902728"/>
          </a:xfrm>
        </p:grpSpPr>
        <p:sp>
          <p:nvSpPr>
            <p:cNvPr id="8206" name="Line 14"/>
            <p:cNvSpPr>
              <a:spLocks noChangeShapeType="1"/>
            </p:cNvSpPr>
            <p:nvPr/>
          </p:nvSpPr>
          <p:spPr bwMode="auto">
            <a:xfrm flipV="1">
              <a:off x="8039099" y="3296293"/>
              <a:ext cx="846954" cy="273435"/>
            </a:xfrm>
            <a:prstGeom prst="line">
              <a:avLst/>
            </a:prstGeom>
            <a:noFill/>
            <a:ln w="9525">
              <a:solidFill>
                <a:schemeClr val="tx1"/>
              </a:solidFill>
              <a:round/>
              <a:headEnd/>
              <a:tailEnd type="triangle" w="med" len="med"/>
            </a:ln>
          </p:spPr>
          <p:txBody>
            <a:bodyPr lIns="91432" tIns="45718" rIns="91432" bIns="45718"/>
            <a:lstStyle/>
            <a:p>
              <a:endParaRPr lang="en-US">
                <a:latin typeface="Calibri" pitchFamily="34" charset="0"/>
              </a:endParaRPr>
            </a:p>
          </p:txBody>
        </p:sp>
        <p:sp>
          <p:nvSpPr>
            <p:cNvPr id="8207" name="Line 15"/>
            <p:cNvSpPr>
              <a:spLocks noChangeShapeType="1"/>
            </p:cNvSpPr>
            <p:nvPr/>
          </p:nvSpPr>
          <p:spPr bwMode="auto">
            <a:xfrm>
              <a:off x="8047032" y="3569728"/>
              <a:ext cx="830270" cy="273435"/>
            </a:xfrm>
            <a:prstGeom prst="line">
              <a:avLst/>
            </a:prstGeom>
            <a:noFill/>
            <a:ln w="9525">
              <a:solidFill>
                <a:schemeClr val="tx1"/>
              </a:solidFill>
              <a:round/>
              <a:headEnd/>
              <a:tailEnd type="triangle" w="med" len="med"/>
            </a:ln>
          </p:spPr>
          <p:txBody>
            <a:bodyPr lIns="91432" tIns="45718" rIns="91432" bIns="45718"/>
            <a:lstStyle/>
            <a:p>
              <a:endParaRPr lang="en-US">
                <a:latin typeface="Calibri" pitchFamily="34" charset="0"/>
              </a:endParaRPr>
            </a:p>
          </p:txBody>
        </p:sp>
        <p:sp>
          <p:nvSpPr>
            <p:cNvPr id="8208" name="Text Box 16"/>
            <p:cNvSpPr txBox="1">
              <a:spLocks noChangeArrowheads="1"/>
            </p:cNvSpPr>
            <p:nvPr/>
          </p:nvSpPr>
          <p:spPr bwMode="auto">
            <a:xfrm>
              <a:off x="8153400" y="3124200"/>
              <a:ext cx="446082" cy="369328"/>
            </a:xfrm>
            <a:prstGeom prst="rect">
              <a:avLst/>
            </a:prstGeom>
            <a:noFill/>
            <a:ln w="9525">
              <a:noFill/>
              <a:miter lim="800000"/>
              <a:headEnd/>
              <a:tailEnd/>
            </a:ln>
          </p:spPr>
          <p:txBody>
            <a:bodyPr wrap="square" lIns="91432" tIns="45718" rIns="91432" bIns="45718">
              <a:spAutoFit/>
            </a:bodyPr>
            <a:lstStyle/>
            <a:p>
              <a:pPr>
                <a:spcBef>
                  <a:spcPct val="50000"/>
                </a:spcBef>
              </a:pPr>
              <a:r>
                <a:rPr lang="en-US" dirty="0">
                  <a:latin typeface="Calibri" pitchFamily="34" charset="0"/>
                </a:rPr>
                <a:t>N</a:t>
              </a:r>
            </a:p>
          </p:txBody>
        </p:sp>
        <p:sp>
          <p:nvSpPr>
            <p:cNvPr id="8209" name="Text Box 17"/>
            <p:cNvSpPr txBox="1">
              <a:spLocks noChangeArrowheads="1"/>
            </p:cNvSpPr>
            <p:nvPr/>
          </p:nvSpPr>
          <p:spPr bwMode="auto">
            <a:xfrm>
              <a:off x="8153400" y="3657600"/>
              <a:ext cx="446082" cy="369328"/>
            </a:xfrm>
            <a:prstGeom prst="rect">
              <a:avLst/>
            </a:prstGeom>
            <a:noFill/>
            <a:ln w="9525">
              <a:noFill/>
              <a:miter lim="800000"/>
              <a:headEnd/>
              <a:tailEnd/>
            </a:ln>
          </p:spPr>
          <p:txBody>
            <a:bodyPr wrap="square" lIns="91432" tIns="45718" rIns="91432" bIns="45718">
              <a:spAutoFit/>
            </a:bodyPr>
            <a:lstStyle/>
            <a:p>
              <a:pPr>
                <a:spcBef>
                  <a:spcPct val="50000"/>
                </a:spcBef>
              </a:pPr>
              <a:r>
                <a:rPr lang="en-US" dirty="0">
                  <a:latin typeface="Calibri" pitchFamily="34" charset="0"/>
                </a:rPr>
                <a:t>E</a:t>
              </a:r>
            </a:p>
          </p:txBody>
        </p:sp>
      </p:grpSp>
      <p:grpSp>
        <p:nvGrpSpPr>
          <p:cNvPr id="4" name="Group 3">
            <a:extLst>
              <a:ext uri="{FF2B5EF4-FFF2-40B4-BE49-F238E27FC236}">
                <a16:creationId xmlns:a16="http://schemas.microsoft.com/office/drawing/2014/main" id="{E3CDA27F-9AC7-4945-8153-DD9546AEFC79}"/>
              </a:ext>
            </a:extLst>
          </p:cNvPr>
          <p:cNvGrpSpPr/>
          <p:nvPr/>
        </p:nvGrpSpPr>
        <p:grpSpPr>
          <a:xfrm>
            <a:off x="6008687" y="2057401"/>
            <a:ext cx="5562596" cy="568325"/>
            <a:chOff x="6008687" y="2057401"/>
            <a:chExt cx="5562596" cy="568325"/>
          </a:xfrm>
        </p:grpSpPr>
        <p:pic>
          <p:nvPicPr>
            <p:cNvPr id="8196" name="Picture 4"/>
            <p:cNvPicPr>
              <a:picLocks noChangeAspect="1" noChangeArrowheads="1"/>
            </p:cNvPicPr>
            <p:nvPr/>
          </p:nvPicPr>
          <p:blipFill>
            <a:blip r:embed="rId3" cstate="print"/>
            <a:srcRect/>
            <a:stretch>
              <a:fillRect/>
            </a:stretch>
          </p:blipFill>
          <p:spPr bwMode="auto">
            <a:xfrm>
              <a:off x="6694485" y="2057401"/>
              <a:ext cx="560388" cy="568325"/>
            </a:xfrm>
            <a:prstGeom prst="rect">
              <a:avLst/>
            </a:prstGeom>
            <a:noFill/>
            <a:ln w="9525">
              <a:noFill/>
              <a:miter lim="800000"/>
              <a:headEnd/>
              <a:tailEnd/>
            </a:ln>
          </p:spPr>
        </p:pic>
        <p:pic>
          <p:nvPicPr>
            <p:cNvPr id="8197" name="Picture 5"/>
            <p:cNvPicPr>
              <a:picLocks noChangeAspect="1" noChangeArrowheads="1"/>
            </p:cNvPicPr>
            <p:nvPr/>
          </p:nvPicPr>
          <p:blipFill>
            <a:blip r:embed="rId5" cstate="print"/>
            <a:srcRect/>
            <a:stretch>
              <a:fillRect/>
            </a:stretch>
          </p:blipFill>
          <p:spPr bwMode="auto">
            <a:xfrm>
              <a:off x="8047031" y="2061369"/>
              <a:ext cx="552451" cy="560388"/>
            </a:xfrm>
            <a:prstGeom prst="rect">
              <a:avLst/>
            </a:prstGeom>
            <a:noFill/>
            <a:ln w="9525">
              <a:noFill/>
              <a:miter lim="800000"/>
              <a:headEnd/>
              <a:tailEnd/>
            </a:ln>
          </p:spPr>
        </p:pic>
        <p:pic>
          <p:nvPicPr>
            <p:cNvPr id="8198" name="Picture 6"/>
            <p:cNvPicPr>
              <a:picLocks noChangeAspect="1" noChangeArrowheads="1"/>
            </p:cNvPicPr>
            <p:nvPr/>
          </p:nvPicPr>
          <p:blipFill>
            <a:blip r:embed="rId6" cstate="print"/>
            <a:srcRect/>
            <a:stretch>
              <a:fillRect/>
            </a:stretch>
          </p:blipFill>
          <p:spPr bwMode="auto">
            <a:xfrm>
              <a:off x="10123487" y="2061369"/>
              <a:ext cx="544513" cy="560388"/>
            </a:xfrm>
            <a:prstGeom prst="rect">
              <a:avLst/>
            </a:prstGeom>
            <a:noFill/>
            <a:ln w="9525">
              <a:noFill/>
              <a:miter lim="800000"/>
              <a:headEnd/>
              <a:tailEnd/>
            </a:ln>
          </p:spPr>
        </p:pic>
        <p:pic>
          <p:nvPicPr>
            <p:cNvPr id="8199" name="Picture 7"/>
            <p:cNvPicPr>
              <a:picLocks noChangeAspect="1" noChangeArrowheads="1"/>
            </p:cNvPicPr>
            <p:nvPr/>
          </p:nvPicPr>
          <p:blipFill>
            <a:blip r:embed="rId4" cstate="print"/>
            <a:srcRect/>
            <a:stretch>
              <a:fillRect/>
            </a:stretch>
          </p:blipFill>
          <p:spPr bwMode="auto">
            <a:xfrm>
              <a:off x="7380283" y="2061369"/>
              <a:ext cx="552451" cy="560388"/>
            </a:xfrm>
            <a:prstGeom prst="rect">
              <a:avLst/>
            </a:prstGeom>
            <a:noFill/>
            <a:ln w="9525">
              <a:noFill/>
              <a:miter lim="800000"/>
              <a:headEnd/>
              <a:tailEnd/>
            </a:ln>
          </p:spPr>
        </p:pic>
        <p:pic>
          <p:nvPicPr>
            <p:cNvPr id="8200" name="Picture 8"/>
            <p:cNvPicPr>
              <a:picLocks noChangeAspect="1" noChangeArrowheads="1"/>
            </p:cNvPicPr>
            <p:nvPr/>
          </p:nvPicPr>
          <p:blipFill>
            <a:blip r:embed="rId7" cstate="print"/>
            <a:srcRect/>
            <a:stretch>
              <a:fillRect/>
            </a:stretch>
          </p:blipFill>
          <p:spPr bwMode="auto">
            <a:xfrm>
              <a:off x="9418631" y="2065338"/>
              <a:ext cx="552451" cy="552451"/>
            </a:xfrm>
            <a:prstGeom prst="rect">
              <a:avLst/>
            </a:prstGeom>
            <a:noFill/>
            <a:ln w="9525">
              <a:noFill/>
              <a:miter lim="800000"/>
              <a:headEnd/>
              <a:tailEnd/>
            </a:ln>
          </p:spPr>
        </p:pic>
        <p:pic>
          <p:nvPicPr>
            <p:cNvPr id="8201" name="Picture 9"/>
            <p:cNvPicPr>
              <a:picLocks noChangeAspect="1" noChangeArrowheads="1"/>
            </p:cNvPicPr>
            <p:nvPr/>
          </p:nvPicPr>
          <p:blipFill>
            <a:blip r:embed="rId8" cstate="print"/>
            <a:srcRect/>
            <a:stretch>
              <a:fillRect/>
            </a:stretch>
          </p:blipFill>
          <p:spPr bwMode="auto">
            <a:xfrm>
              <a:off x="8724895" y="2061369"/>
              <a:ext cx="560387" cy="560388"/>
            </a:xfrm>
            <a:prstGeom prst="rect">
              <a:avLst/>
            </a:prstGeom>
            <a:noFill/>
            <a:ln w="9525">
              <a:noFill/>
              <a:miter lim="800000"/>
              <a:headEnd/>
              <a:tailEnd/>
            </a:ln>
          </p:spPr>
        </p:pic>
        <p:pic>
          <p:nvPicPr>
            <p:cNvPr id="8202" name="Picture 10"/>
            <p:cNvPicPr>
              <a:picLocks noChangeAspect="1" noChangeArrowheads="1"/>
            </p:cNvPicPr>
            <p:nvPr/>
          </p:nvPicPr>
          <p:blipFill>
            <a:blip r:embed="rId9" cstate="print"/>
            <a:srcRect/>
            <a:stretch>
              <a:fillRect/>
            </a:stretch>
          </p:blipFill>
          <p:spPr bwMode="auto">
            <a:xfrm>
              <a:off x="6008687" y="2061369"/>
              <a:ext cx="544513" cy="560388"/>
            </a:xfrm>
            <a:prstGeom prst="rect">
              <a:avLst/>
            </a:prstGeom>
            <a:noFill/>
            <a:ln w="9525">
              <a:noFill/>
              <a:miter lim="800000"/>
              <a:headEnd/>
              <a:tailEnd/>
            </a:ln>
          </p:spPr>
        </p:pic>
        <p:sp>
          <p:nvSpPr>
            <p:cNvPr id="3" name="Rectangle 2">
              <a:extLst>
                <a:ext uri="{FF2B5EF4-FFF2-40B4-BE49-F238E27FC236}">
                  <a16:creationId xmlns:a16="http://schemas.microsoft.com/office/drawing/2014/main" id="{3C8F2725-E8A5-BE41-B8B7-2173E6C6FE50}"/>
                </a:ext>
              </a:extLst>
            </p:cNvPr>
            <p:cNvSpPr/>
            <p:nvPr/>
          </p:nvSpPr>
          <p:spPr>
            <a:xfrm>
              <a:off x="10820400" y="2265364"/>
              <a:ext cx="152400" cy="15239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5C2B50-19A6-5349-9A9B-594A25F1BE24}"/>
                </a:ext>
              </a:extLst>
            </p:cNvPr>
            <p:cNvSpPr/>
            <p:nvPr/>
          </p:nvSpPr>
          <p:spPr>
            <a:xfrm>
              <a:off x="11114083" y="2265364"/>
              <a:ext cx="152400" cy="15239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CC1F598-038D-654D-B17C-816D68EDB5EE}"/>
                </a:ext>
              </a:extLst>
            </p:cNvPr>
            <p:cNvSpPr/>
            <p:nvPr/>
          </p:nvSpPr>
          <p:spPr>
            <a:xfrm>
              <a:off x="11418883" y="2265364"/>
              <a:ext cx="152400" cy="15239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DE2EA8FC-042D-1943-B2B2-C6BE0B8A8898}"/>
              </a:ext>
            </a:extLst>
          </p:cNvPr>
          <p:cNvGrpSpPr/>
          <p:nvPr/>
        </p:nvGrpSpPr>
        <p:grpSpPr>
          <a:xfrm>
            <a:off x="8364084" y="3126725"/>
            <a:ext cx="395307" cy="886006"/>
            <a:chOff x="8364084" y="3126725"/>
            <a:chExt cx="395307" cy="886006"/>
          </a:xfrm>
        </p:grpSpPr>
        <p:sp>
          <p:nvSpPr>
            <p:cNvPr id="6" name="TextBox 5">
              <a:extLst>
                <a:ext uri="{FF2B5EF4-FFF2-40B4-BE49-F238E27FC236}">
                  <a16:creationId xmlns:a16="http://schemas.microsoft.com/office/drawing/2014/main" id="{DFFA6B8B-607F-054E-8E2E-69B3C17B8378}"/>
                </a:ext>
              </a:extLst>
            </p:cNvPr>
            <p:cNvSpPr txBox="1"/>
            <p:nvPr/>
          </p:nvSpPr>
          <p:spPr>
            <a:xfrm>
              <a:off x="8364084" y="3643399"/>
              <a:ext cx="389850" cy="369332"/>
            </a:xfrm>
            <a:prstGeom prst="rect">
              <a:avLst/>
            </a:prstGeom>
            <a:noFill/>
          </p:spPr>
          <p:txBody>
            <a:bodyPr wrap="none" rtlCol="0">
              <a:spAutoFit/>
            </a:bodyPr>
            <a:lstStyle/>
            <a:p>
              <a:r>
                <a:rPr lang="en-US" dirty="0">
                  <a:solidFill>
                    <a:srgbClr val="FF0000"/>
                  </a:solidFill>
                </a:rPr>
                <a:t>-9</a:t>
              </a:r>
            </a:p>
          </p:txBody>
        </p:sp>
        <p:sp>
          <p:nvSpPr>
            <p:cNvPr id="25" name="TextBox 24">
              <a:extLst>
                <a:ext uri="{FF2B5EF4-FFF2-40B4-BE49-F238E27FC236}">
                  <a16:creationId xmlns:a16="http://schemas.microsoft.com/office/drawing/2014/main" id="{D6CA906B-3F0A-4041-BDF4-DEB268442576}"/>
                </a:ext>
              </a:extLst>
            </p:cNvPr>
            <p:cNvSpPr txBox="1"/>
            <p:nvPr/>
          </p:nvSpPr>
          <p:spPr>
            <a:xfrm>
              <a:off x="8369541" y="3126725"/>
              <a:ext cx="389850" cy="369332"/>
            </a:xfrm>
            <a:prstGeom prst="rect">
              <a:avLst/>
            </a:prstGeom>
            <a:noFill/>
          </p:spPr>
          <p:txBody>
            <a:bodyPr wrap="none" rtlCol="0">
              <a:spAutoFit/>
            </a:bodyPr>
            <a:lstStyle/>
            <a:p>
              <a:r>
                <a:rPr lang="en-US" dirty="0">
                  <a:solidFill>
                    <a:srgbClr val="FF0000"/>
                  </a:solidFill>
                </a:rPr>
                <a:t>-9</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20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195">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195">
                                            <p:txEl>
                                              <p:pRg st="11" end="1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19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Problems Are Models</a:t>
            </a:r>
          </a:p>
        </p:txBody>
      </p:sp>
      <p:sp>
        <p:nvSpPr>
          <p:cNvPr id="3" name="Content Placeholder 2"/>
          <p:cNvSpPr>
            <a:spLocks noGrp="1"/>
          </p:cNvSpPr>
          <p:nvPr>
            <p:ph idx="1"/>
          </p:nvPr>
        </p:nvSpPr>
        <p:spPr/>
        <p:txBody>
          <a:bodyPr/>
          <a:lstStyle/>
          <a:p>
            <a:endParaRPr lang="en-US"/>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7400" y="1372097"/>
            <a:ext cx="8302482" cy="435595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Example: Traveling in Romania</a:t>
            </a:r>
          </a:p>
        </p:txBody>
      </p:sp>
      <p:pic>
        <p:nvPicPr>
          <p:cNvPr id="7" name="Picture 6" descr="A picture containing outdoor, tree, street, city&#10;&#10;Description automatically generated">
            <a:extLst>
              <a:ext uri="{FF2B5EF4-FFF2-40B4-BE49-F238E27FC236}">
                <a16:creationId xmlns:a16="http://schemas.microsoft.com/office/drawing/2014/main" id="{78BD6572-ED0A-7D43-83A7-4A0633E8F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117600"/>
            <a:ext cx="3657600" cy="5497854"/>
          </a:xfrm>
          <a:prstGeom prst="rect">
            <a:avLst/>
          </a:prstGeom>
        </p:spPr>
      </p:pic>
      <p:pic>
        <p:nvPicPr>
          <p:cNvPr id="9" name="Picture 8" descr="An aerial view of a city&#10;&#10;Description automatically generated with medium confidence">
            <a:extLst>
              <a:ext uri="{FF2B5EF4-FFF2-40B4-BE49-F238E27FC236}">
                <a16:creationId xmlns:a16="http://schemas.microsoft.com/office/drawing/2014/main" id="{7666C6AA-BB99-7344-A7A4-052DCC992833}"/>
              </a:ext>
            </a:extLst>
          </p:cNvPr>
          <p:cNvPicPr>
            <a:picLocks noChangeAspect="1"/>
          </p:cNvPicPr>
          <p:nvPr/>
        </p:nvPicPr>
        <p:blipFill rotWithShape="1">
          <a:blip r:embed="rId4">
            <a:extLst>
              <a:ext uri="{28A0092B-C50C-407E-A947-70E740481C1C}">
                <a14:useLocalDpi xmlns:a14="http://schemas.microsoft.com/office/drawing/2010/main" val="0"/>
              </a:ext>
            </a:extLst>
          </a:blip>
          <a:srcRect l="15655" r="10196"/>
          <a:stretch/>
        </p:blipFill>
        <p:spPr>
          <a:xfrm>
            <a:off x="4191000" y="1143000"/>
            <a:ext cx="7620000" cy="4572000"/>
          </a:xfrm>
          <a:prstGeom prst="rect">
            <a:avLst/>
          </a:prstGeom>
        </p:spPr>
      </p:pic>
      <p:sp>
        <p:nvSpPr>
          <p:cNvPr id="2" name="Rectangle 1">
            <a:extLst>
              <a:ext uri="{FF2B5EF4-FFF2-40B4-BE49-F238E27FC236}">
                <a16:creationId xmlns:a16="http://schemas.microsoft.com/office/drawing/2014/main" id="{88DA2244-F207-0948-8AD9-2AF415A5AC2F}"/>
              </a:ext>
            </a:extLst>
          </p:cNvPr>
          <p:cNvSpPr/>
          <p:nvPr/>
        </p:nvSpPr>
        <p:spPr>
          <a:xfrm>
            <a:off x="4191000" y="6015289"/>
            <a:ext cx="7848600" cy="646331"/>
          </a:xfrm>
          <a:prstGeom prst="rect">
            <a:avLst/>
          </a:prstGeom>
        </p:spPr>
        <p:txBody>
          <a:bodyPr wrap="square">
            <a:spAutoFit/>
          </a:bodyPr>
          <a:lstStyle/>
          <a:p>
            <a:r>
              <a:rPr lang="en-US" dirty="0">
                <a:latin typeface="Helvetica" pitchFamily="2" charset="0"/>
              </a:rPr>
              <a:t>ABSTRACTION : </a:t>
            </a:r>
            <a:r>
              <a:rPr lang="en-US" dirty="0">
                <a:latin typeface="Times" pitchFamily="2" charset="0"/>
              </a:rPr>
              <a:t>The process of removing detail from a representation</a:t>
            </a:r>
          </a:p>
          <a:p>
            <a:endParaRPr lang="en-US" dirty="0">
              <a:latin typeface="Times"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50B90-1BDD-2848-A874-6761D1CF1B2F}"/>
              </a:ext>
            </a:extLst>
          </p:cNvPr>
          <p:cNvSpPr>
            <a:spLocks noGrp="1"/>
          </p:cNvSpPr>
          <p:nvPr>
            <p:ph type="title"/>
          </p:nvPr>
        </p:nvSpPr>
        <p:spPr/>
        <p:txBody>
          <a:bodyPr/>
          <a:lstStyle/>
          <a:p>
            <a:r>
              <a:rPr lang="en-US" dirty="0"/>
              <a:t>But then…</a:t>
            </a:r>
          </a:p>
        </p:txBody>
      </p:sp>
      <p:pic>
        <p:nvPicPr>
          <p:cNvPr id="5" name="Picture 4">
            <a:extLst>
              <a:ext uri="{FF2B5EF4-FFF2-40B4-BE49-F238E27FC236}">
                <a16:creationId xmlns:a16="http://schemas.microsoft.com/office/drawing/2014/main" id="{E06A4E1E-2B14-3A49-8A79-62FE65B7CB9C}"/>
              </a:ext>
            </a:extLst>
          </p:cNvPr>
          <p:cNvPicPr>
            <a:picLocks noChangeAspect="1"/>
          </p:cNvPicPr>
          <p:nvPr/>
        </p:nvPicPr>
        <p:blipFill>
          <a:blip r:embed="rId2"/>
          <a:stretch>
            <a:fillRect/>
          </a:stretch>
        </p:blipFill>
        <p:spPr>
          <a:xfrm>
            <a:off x="1720850" y="1397000"/>
            <a:ext cx="8750300" cy="4064000"/>
          </a:xfrm>
          <a:prstGeom prst="rect">
            <a:avLst/>
          </a:prstGeom>
          <a:ln w="57150">
            <a:solidFill>
              <a:schemeClr val="tx1"/>
            </a:solidFill>
          </a:ln>
          <a:effectLst>
            <a:outerShdw blurRad="50800" dist="38100" dir="2700000" sx="102000" sy="102000" algn="tl" rotWithShape="0">
              <a:prstClr val="black">
                <a:alpha val="40000"/>
              </a:prstClr>
            </a:outerShdw>
          </a:effectLst>
        </p:spPr>
      </p:pic>
    </p:spTree>
    <p:extLst>
      <p:ext uri="{BB962C8B-B14F-4D97-AF65-F5344CB8AC3E}">
        <p14:creationId xmlns:p14="http://schemas.microsoft.com/office/powerpoint/2010/main" val="1406325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Example: Traveling in Romania</a:t>
            </a:r>
          </a:p>
        </p:txBody>
      </p:sp>
      <p:sp>
        <p:nvSpPr>
          <p:cNvPr id="11267" name="Rectangle 3"/>
          <p:cNvSpPr>
            <a:spLocks noGrp="1" noChangeArrowheads="1"/>
          </p:cNvSpPr>
          <p:nvPr>
            <p:ph idx="1"/>
          </p:nvPr>
        </p:nvSpPr>
        <p:spPr>
          <a:xfrm>
            <a:off x="8001001" y="1338648"/>
            <a:ext cx="3886200" cy="5366952"/>
          </a:xfrm>
        </p:spPr>
        <p:txBody>
          <a:bodyPr/>
          <a:lstStyle/>
          <a:p>
            <a:pPr eaLnBrk="1" hangingPunct="1"/>
            <a:r>
              <a:rPr lang="en-US" sz="2400" dirty="0"/>
              <a:t>State space:</a:t>
            </a:r>
          </a:p>
          <a:p>
            <a:pPr lvl="1" eaLnBrk="1" hangingPunct="1"/>
            <a:r>
              <a:rPr lang="en-US" sz="2000" dirty="0"/>
              <a:t>Cities</a:t>
            </a:r>
          </a:p>
          <a:p>
            <a:r>
              <a:rPr lang="en-US" sz="2400" dirty="0"/>
              <a:t>Initial state:</a:t>
            </a:r>
          </a:p>
          <a:p>
            <a:pPr lvl="1"/>
            <a:r>
              <a:rPr lang="en-US" sz="2000" dirty="0"/>
              <a:t>Arad</a:t>
            </a:r>
          </a:p>
          <a:p>
            <a:pPr eaLnBrk="1" hangingPunct="1"/>
            <a:r>
              <a:rPr lang="en-US" sz="2400" dirty="0"/>
              <a:t>Actions:</a:t>
            </a:r>
          </a:p>
          <a:p>
            <a:pPr lvl="1"/>
            <a:r>
              <a:rPr lang="en-US" sz="2000" dirty="0"/>
              <a:t>Go to adjacent city</a:t>
            </a:r>
          </a:p>
          <a:p>
            <a:pPr eaLnBrk="1" hangingPunct="1"/>
            <a:r>
              <a:rPr lang="en-US" sz="2400" dirty="0"/>
              <a:t>Transition model:</a:t>
            </a:r>
          </a:p>
          <a:p>
            <a:pPr lvl="1"/>
            <a:r>
              <a:rPr lang="en-US" sz="2000" dirty="0"/>
              <a:t>Reach adjacent city</a:t>
            </a:r>
          </a:p>
          <a:p>
            <a:pPr eaLnBrk="1" hangingPunct="1"/>
            <a:r>
              <a:rPr lang="en-US" sz="2400" dirty="0"/>
              <a:t>Goal test:</a:t>
            </a:r>
          </a:p>
          <a:p>
            <a:pPr lvl="1"/>
            <a:r>
              <a:rPr lang="en-US" sz="2000" i="1" dirty="0">
                <a:solidFill>
                  <a:srgbClr val="CC00CC"/>
                </a:solidFill>
              </a:rPr>
              <a:t>s = </a:t>
            </a:r>
            <a:r>
              <a:rPr lang="en-US" sz="2000" dirty="0"/>
              <a:t>Bucharest?</a:t>
            </a:r>
          </a:p>
          <a:p>
            <a:r>
              <a:rPr lang="en-US" sz="2400" dirty="0"/>
              <a:t>Action cost:</a:t>
            </a:r>
          </a:p>
          <a:p>
            <a:pPr lvl="1"/>
            <a:r>
              <a:rPr lang="en-US" sz="2000" dirty="0"/>
              <a:t>Road distance from </a:t>
            </a:r>
            <a:r>
              <a:rPr lang="en-US" sz="2000" i="1" dirty="0">
                <a:solidFill>
                  <a:srgbClr val="CC00CC"/>
                </a:solidFill>
              </a:rPr>
              <a:t>s</a:t>
            </a:r>
            <a:r>
              <a:rPr lang="en-US" sz="2000" dirty="0"/>
              <a:t> to </a:t>
            </a:r>
            <a:r>
              <a:rPr lang="en-US" sz="2000" i="1" dirty="0">
                <a:solidFill>
                  <a:srgbClr val="CC00CC"/>
                </a:solidFill>
              </a:rPr>
              <a:t>s</a:t>
            </a:r>
            <a:r>
              <a:rPr lang="en-US" sz="2000" dirty="0">
                <a:solidFill>
                  <a:srgbClr val="CC00CC"/>
                </a:solidFill>
              </a:rPr>
              <a:t>’</a:t>
            </a:r>
            <a:endParaRPr lang="en-US" sz="1200" dirty="0">
              <a:solidFill>
                <a:srgbClr val="CC00CC"/>
              </a:solidFill>
            </a:endParaRPr>
          </a:p>
          <a:p>
            <a:pPr eaLnBrk="1" hangingPunct="1"/>
            <a:r>
              <a:rPr lang="en-US" sz="2400" dirty="0"/>
              <a:t>Solution?</a:t>
            </a:r>
          </a:p>
          <a:p>
            <a:pPr eaLnBrk="1" hangingPunct="1"/>
            <a:endParaRPr lang="en-US" sz="2400" dirty="0"/>
          </a:p>
          <a:p>
            <a:pPr eaLnBrk="1" hangingPunct="1"/>
            <a:endParaRPr lang="en-US" sz="2400" dirty="0"/>
          </a:p>
        </p:txBody>
      </p:sp>
      <p:pic>
        <p:nvPicPr>
          <p:cNvPr id="3" name="Picture 2">
            <a:extLst>
              <a:ext uri="{FF2B5EF4-FFF2-40B4-BE49-F238E27FC236}">
                <a16:creationId xmlns:a16="http://schemas.microsoft.com/office/drawing/2014/main" id="{60CA9D95-54A3-1D44-9FEC-3221B9EC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1338648"/>
            <a:ext cx="7318749" cy="4376351"/>
          </a:xfrm>
          <a:prstGeom prst="rect">
            <a:avLst/>
          </a:prstGeom>
        </p:spPr>
      </p:pic>
    </p:spTree>
    <p:extLst>
      <p:ext uri="{BB962C8B-B14F-4D97-AF65-F5344CB8AC3E}">
        <p14:creationId xmlns:p14="http://schemas.microsoft.com/office/powerpoint/2010/main" val="387304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t>Example: 8-queens problem</a:t>
            </a:r>
          </a:p>
        </p:txBody>
      </p:sp>
      <p:sp>
        <p:nvSpPr>
          <p:cNvPr id="11267" name="Rectangle 3"/>
          <p:cNvSpPr>
            <a:spLocks noGrp="1" noChangeArrowheads="1"/>
          </p:cNvSpPr>
          <p:nvPr>
            <p:ph idx="1"/>
          </p:nvPr>
        </p:nvSpPr>
        <p:spPr>
          <a:xfrm>
            <a:off x="5105400" y="1080146"/>
            <a:ext cx="6781801" cy="5366952"/>
          </a:xfrm>
        </p:spPr>
        <p:txBody>
          <a:bodyPr/>
          <a:lstStyle/>
          <a:p>
            <a:pPr eaLnBrk="1" hangingPunct="1"/>
            <a:r>
              <a:rPr lang="en-US" sz="2400" dirty="0"/>
              <a:t>State space:</a:t>
            </a:r>
          </a:p>
          <a:p>
            <a:pPr lvl="1"/>
            <a:r>
              <a:rPr lang="en-US" sz="2000" dirty="0"/>
              <a:t>Any arrangement of 0 to 8 queens on the board is a state</a:t>
            </a:r>
          </a:p>
          <a:p>
            <a:r>
              <a:rPr lang="en-US" sz="2400" dirty="0"/>
              <a:t>Initial state:</a:t>
            </a:r>
          </a:p>
          <a:p>
            <a:pPr lvl="1"/>
            <a:r>
              <a:rPr lang="en-US" sz="2000" dirty="0"/>
              <a:t>No queens on the board</a:t>
            </a:r>
          </a:p>
          <a:p>
            <a:pPr eaLnBrk="1" hangingPunct="1"/>
            <a:r>
              <a:rPr lang="en-US" sz="2400" dirty="0"/>
              <a:t>Actions:</a:t>
            </a:r>
          </a:p>
          <a:p>
            <a:pPr lvl="1"/>
            <a:r>
              <a:rPr lang="en-US" sz="2000" dirty="0"/>
              <a:t>Add a queen to any empty square???</a:t>
            </a:r>
          </a:p>
          <a:p>
            <a:pPr eaLnBrk="1" hangingPunct="1"/>
            <a:r>
              <a:rPr lang="en-US" sz="2400" dirty="0"/>
              <a:t>Transition model:</a:t>
            </a:r>
          </a:p>
          <a:p>
            <a:pPr lvl="1"/>
            <a:r>
              <a:rPr lang="en-US" sz="2000" dirty="0"/>
              <a:t>Returns the board with a queen added to the specified square</a:t>
            </a:r>
          </a:p>
          <a:p>
            <a:pPr eaLnBrk="1" hangingPunct="1"/>
            <a:r>
              <a:rPr lang="en-US" sz="2400" dirty="0"/>
              <a:t>Goal test:</a:t>
            </a:r>
          </a:p>
          <a:p>
            <a:pPr lvl="1"/>
            <a:r>
              <a:rPr lang="en-US" sz="2000" dirty="0"/>
              <a:t>8 queens are on the board, none attacked</a:t>
            </a:r>
          </a:p>
          <a:p>
            <a:r>
              <a:rPr lang="en-US" sz="2400" dirty="0"/>
              <a:t>Action cost:</a:t>
            </a:r>
          </a:p>
          <a:p>
            <a:pPr lvl="1"/>
            <a:r>
              <a:rPr lang="en-US" sz="2000" dirty="0" err="1">
                <a:solidFill>
                  <a:srgbClr val="CC00CC"/>
                </a:solidFill>
              </a:rPr>
              <a:t>xxxxxx</a:t>
            </a:r>
            <a:endParaRPr lang="en-US" sz="1200" dirty="0">
              <a:solidFill>
                <a:srgbClr val="CC00CC"/>
              </a:solidFill>
            </a:endParaRPr>
          </a:p>
          <a:p>
            <a:pPr eaLnBrk="1" hangingPunct="1"/>
            <a:r>
              <a:rPr lang="en-US" sz="2400" dirty="0"/>
              <a:t>Solution?</a:t>
            </a:r>
          </a:p>
          <a:p>
            <a:pPr eaLnBrk="1" hangingPunct="1"/>
            <a:endParaRPr lang="en-US" sz="2400" dirty="0"/>
          </a:p>
          <a:p>
            <a:pPr eaLnBrk="1" hangingPunct="1"/>
            <a:endParaRPr lang="en-US" sz="2400" dirty="0"/>
          </a:p>
        </p:txBody>
      </p:sp>
      <p:pic>
        <p:nvPicPr>
          <p:cNvPr id="2" name="Picture 1">
            <a:extLst>
              <a:ext uri="{FF2B5EF4-FFF2-40B4-BE49-F238E27FC236}">
                <a16:creationId xmlns:a16="http://schemas.microsoft.com/office/drawing/2014/main" id="{59761BA8-1718-864A-A978-AF6EC4C0505C}"/>
              </a:ext>
            </a:extLst>
          </p:cNvPr>
          <p:cNvPicPr>
            <a:picLocks noChangeAspect="1"/>
          </p:cNvPicPr>
          <p:nvPr/>
        </p:nvPicPr>
        <p:blipFill>
          <a:blip r:embed="rId3"/>
          <a:stretch>
            <a:fillRect/>
          </a:stretch>
        </p:blipFill>
        <p:spPr>
          <a:xfrm>
            <a:off x="304799" y="1181100"/>
            <a:ext cx="4673600" cy="4495800"/>
          </a:xfrm>
          <a:prstGeom prst="rect">
            <a:avLst/>
          </a:prstGeom>
        </p:spPr>
      </p:pic>
      <p:sp>
        <p:nvSpPr>
          <p:cNvPr id="4" name="Rectangle 3">
            <a:extLst>
              <a:ext uri="{FF2B5EF4-FFF2-40B4-BE49-F238E27FC236}">
                <a16:creationId xmlns:a16="http://schemas.microsoft.com/office/drawing/2014/main" id="{A35062FB-E54A-314E-A5BB-7CFB04117891}"/>
              </a:ext>
            </a:extLst>
          </p:cNvPr>
          <p:cNvSpPr/>
          <p:nvPr/>
        </p:nvSpPr>
        <p:spPr>
          <a:xfrm>
            <a:off x="533400" y="5650424"/>
            <a:ext cx="3886201" cy="923330"/>
          </a:xfrm>
          <a:prstGeom prst="rect">
            <a:avLst/>
          </a:prstGeom>
        </p:spPr>
        <p:txBody>
          <a:bodyPr wrap="square">
            <a:spAutoFit/>
          </a:bodyPr>
          <a:lstStyle/>
          <a:p>
            <a:r>
              <a:rPr lang="en-US" dirty="0"/>
              <a:t>Goal: 8 queens on board with no </a:t>
            </a:r>
            <a:r>
              <a:rPr lang="en-US" b="1" i="1" dirty="0">
                <a:solidFill>
                  <a:srgbClr val="FF0000"/>
                </a:solidFill>
              </a:rPr>
              <a:t>conflicts</a:t>
            </a:r>
            <a:r>
              <a:rPr lang="en-US" dirty="0"/>
              <a:t>, i.e., no queen attacking another</a:t>
            </a:r>
          </a:p>
        </p:txBody>
      </p:sp>
      <p:sp>
        <p:nvSpPr>
          <p:cNvPr id="5" name="Oval 4">
            <a:extLst>
              <a:ext uri="{FF2B5EF4-FFF2-40B4-BE49-F238E27FC236}">
                <a16:creationId xmlns:a16="http://schemas.microsoft.com/office/drawing/2014/main" id="{E86770DE-263A-8D41-ACF7-FC26E9AE10B2}"/>
              </a:ext>
            </a:extLst>
          </p:cNvPr>
          <p:cNvSpPr/>
          <p:nvPr/>
        </p:nvSpPr>
        <p:spPr>
          <a:xfrm>
            <a:off x="4114800" y="4800600"/>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938543C-9EBA-624C-883E-518D44A4107D}"/>
              </a:ext>
            </a:extLst>
          </p:cNvPr>
          <p:cNvSpPr/>
          <p:nvPr/>
        </p:nvSpPr>
        <p:spPr>
          <a:xfrm>
            <a:off x="4104898" y="3810000"/>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332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Example: Vacuum Cleaner</a:t>
            </a:r>
          </a:p>
        </p:txBody>
      </p:sp>
      <p:sp>
        <p:nvSpPr>
          <p:cNvPr id="11267" name="Rectangle 3"/>
          <p:cNvSpPr>
            <a:spLocks noGrp="1" noChangeArrowheads="1"/>
          </p:cNvSpPr>
          <p:nvPr>
            <p:ph idx="1"/>
          </p:nvPr>
        </p:nvSpPr>
        <p:spPr>
          <a:xfrm>
            <a:off x="7848600" y="1117600"/>
            <a:ext cx="4191000" cy="5791200"/>
          </a:xfrm>
        </p:spPr>
        <p:txBody>
          <a:bodyPr/>
          <a:lstStyle/>
          <a:p>
            <a:pPr eaLnBrk="1" hangingPunct="1"/>
            <a:r>
              <a:rPr lang="en-US" sz="2400" dirty="0"/>
              <a:t>State space:</a:t>
            </a:r>
          </a:p>
          <a:p>
            <a:r>
              <a:rPr lang="en-US" sz="1400" dirty="0"/>
              <a:t>The agent is in one of two locations, each of which might or might not contain dirt.</a:t>
            </a:r>
          </a:p>
          <a:p>
            <a:pPr marL="457140" lvl="1" indent="0">
              <a:buNone/>
            </a:pPr>
            <a:r>
              <a:rPr lang="en-US" sz="1600" dirty="0"/>
              <a:t>2 * 2</a:t>
            </a:r>
            <a:r>
              <a:rPr lang="en-US" sz="1600" baseline="30000" dirty="0"/>
              <a:t>2</a:t>
            </a:r>
            <a:r>
              <a:rPr lang="en-US" sz="1600" dirty="0"/>
              <a:t> = 8 possible world states.</a:t>
            </a:r>
          </a:p>
          <a:p>
            <a:r>
              <a:rPr lang="en-US" sz="2400" dirty="0"/>
              <a:t>Initial state:</a:t>
            </a:r>
          </a:p>
          <a:p>
            <a:pPr lvl="1"/>
            <a:r>
              <a:rPr lang="en-US" sz="2000" dirty="0"/>
              <a:t>Any state</a:t>
            </a:r>
          </a:p>
          <a:p>
            <a:pPr eaLnBrk="1" hangingPunct="1"/>
            <a:r>
              <a:rPr lang="en-US" sz="2400" dirty="0"/>
              <a:t>Actions:</a:t>
            </a:r>
          </a:p>
          <a:p>
            <a:pPr lvl="1"/>
            <a:r>
              <a:rPr lang="en-US" sz="2000" dirty="0"/>
              <a:t>Left, Right, Suck</a:t>
            </a:r>
          </a:p>
          <a:p>
            <a:pPr eaLnBrk="1" hangingPunct="1"/>
            <a:r>
              <a:rPr lang="en-US" sz="2400" dirty="0"/>
              <a:t>Transition model:</a:t>
            </a:r>
          </a:p>
          <a:p>
            <a:pPr lvl="1"/>
            <a:r>
              <a:rPr lang="en-US" sz="2000" dirty="0" err="1"/>
              <a:t>xxxxxx</a:t>
            </a:r>
            <a:endParaRPr lang="en-US" sz="2000" dirty="0"/>
          </a:p>
          <a:p>
            <a:pPr eaLnBrk="1" hangingPunct="1"/>
            <a:r>
              <a:rPr lang="en-US" sz="2400" dirty="0"/>
              <a:t>Goal test:</a:t>
            </a:r>
          </a:p>
          <a:p>
            <a:pPr lvl="1"/>
            <a:r>
              <a:rPr lang="en-US" sz="2000" dirty="0"/>
              <a:t>all squares are cleaned</a:t>
            </a:r>
          </a:p>
          <a:p>
            <a:r>
              <a:rPr lang="en-US" sz="2400" dirty="0"/>
              <a:t>Action cost:</a:t>
            </a:r>
          </a:p>
          <a:p>
            <a:r>
              <a:rPr lang="en-US" sz="1400" dirty="0"/>
              <a:t>Each step costs 1, so the path cost is the number of steps in the path.</a:t>
            </a:r>
          </a:p>
          <a:p>
            <a:pPr eaLnBrk="1" hangingPunct="1"/>
            <a:r>
              <a:rPr lang="en-US" sz="2400" dirty="0"/>
              <a:t>Solution?</a:t>
            </a:r>
          </a:p>
          <a:p>
            <a:pPr eaLnBrk="1" hangingPunct="1"/>
            <a:endParaRPr lang="en-US" sz="2400" dirty="0"/>
          </a:p>
          <a:p>
            <a:pPr eaLnBrk="1" hangingPunct="1"/>
            <a:endParaRPr lang="en-US" sz="2400" dirty="0"/>
          </a:p>
        </p:txBody>
      </p:sp>
      <p:pic>
        <p:nvPicPr>
          <p:cNvPr id="2" name="Picture 1">
            <a:extLst>
              <a:ext uri="{FF2B5EF4-FFF2-40B4-BE49-F238E27FC236}">
                <a16:creationId xmlns:a16="http://schemas.microsoft.com/office/drawing/2014/main" id="{74713E86-BC68-054F-8729-0F0BC5A58E1A}"/>
              </a:ext>
            </a:extLst>
          </p:cNvPr>
          <p:cNvPicPr>
            <a:picLocks noChangeAspect="1"/>
          </p:cNvPicPr>
          <p:nvPr/>
        </p:nvPicPr>
        <p:blipFill>
          <a:blip r:embed="rId3"/>
          <a:stretch>
            <a:fillRect/>
          </a:stretch>
        </p:blipFill>
        <p:spPr>
          <a:xfrm>
            <a:off x="533400" y="1600200"/>
            <a:ext cx="6880812" cy="4343400"/>
          </a:xfrm>
          <a:prstGeom prst="rect">
            <a:avLst/>
          </a:prstGeom>
        </p:spPr>
      </p:pic>
    </p:spTree>
    <p:extLst>
      <p:ext uri="{BB962C8B-B14F-4D97-AF65-F5344CB8AC3E}">
        <p14:creationId xmlns:p14="http://schemas.microsoft.com/office/powerpoint/2010/main" val="108092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Models are almost always wrong</a:t>
            </a:r>
          </a:p>
        </p:txBody>
      </p:sp>
      <p:pic>
        <p:nvPicPr>
          <p:cNvPr id="6" name="Picture 5" descr="A picture containing text, outdoor, sign, aircraft&#10;&#10;Description automatically generated">
            <a:extLst>
              <a:ext uri="{FF2B5EF4-FFF2-40B4-BE49-F238E27FC236}">
                <a16:creationId xmlns:a16="http://schemas.microsoft.com/office/drawing/2014/main" id="{95622383-9330-6C40-9CB1-886B5AD63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117600"/>
            <a:ext cx="8610600" cy="5719450"/>
          </a:xfrm>
          <a:prstGeom prst="rect">
            <a:avLst/>
          </a:prstGeom>
        </p:spPr>
      </p:pic>
    </p:spTree>
    <p:extLst>
      <p:ext uri="{BB962C8B-B14F-4D97-AF65-F5344CB8AC3E}">
        <p14:creationId xmlns:p14="http://schemas.microsoft.com/office/powerpoint/2010/main" val="1084735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Goal-based agents (Problem-Solving)</a:t>
            </a:r>
          </a:p>
        </p:txBody>
      </p:sp>
      <p:pic>
        <p:nvPicPr>
          <p:cNvPr id="4" name="Picture 3" descr="goal-based-agen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1193805"/>
            <a:ext cx="8229600" cy="5237017"/>
          </a:xfrm>
          <a:prstGeom prst="rect">
            <a:avLst/>
          </a:prstGeom>
        </p:spPr>
      </p:pic>
    </p:spTree>
    <p:extLst>
      <p:ext uri="{BB962C8B-B14F-4D97-AF65-F5344CB8AC3E}">
        <p14:creationId xmlns:p14="http://schemas.microsoft.com/office/powerpoint/2010/main" val="743790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1219200" y="3505200"/>
            <a:ext cx="9829800" cy="3048000"/>
          </a:xfrm>
          <a:prstGeom prst="roundRect">
            <a:avLst/>
          </a:prstGeom>
          <a:solidFill>
            <a:srgbClr val="D5DFFF">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lIns="91432" tIns="45718" rIns="91432" bIns="45718" anchor="ctr"/>
          <a:lstStyle/>
          <a:p>
            <a:pPr algn="ctr">
              <a:defRPr/>
            </a:pPr>
            <a:endParaRPr lang="en-US">
              <a:latin typeface="Calibri" pitchFamily="34" charset="0"/>
            </a:endParaRPr>
          </a:p>
        </p:txBody>
      </p:sp>
      <p:sp>
        <p:nvSpPr>
          <p:cNvPr id="11" name="Rounded Rectangle 10"/>
          <p:cNvSpPr/>
          <p:nvPr/>
        </p:nvSpPr>
        <p:spPr>
          <a:xfrm>
            <a:off x="1219202" y="1273178"/>
            <a:ext cx="9829801" cy="2003425"/>
          </a:xfrm>
          <a:prstGeom prst="roundRect">
            <a:avLst/>
          </a:prstGeom>
          <a:solidFill>
            <a:srgbClr val="D5DFFF">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lIns="91432" tIns="45718" rIns="91432" bIns="45718" anchor="ctr"/>
          <a:lstStyle/>
          <a:p>
            <a:pPr algn="ctr">
              <a:defRPr/>
            </a:pPr>
            <a:endParaRPr lang="en-US">
              <a:latin typeface="Calibri" pitchFamily="34" charset="0"/>
            </a:endParaRPr>
          </a:p>
        </p:txBody>
      </p:sp>
      <p:sp>
        <p:nvSpPr>
          <p:cNvPr id="10243" name="Title 1"/>
          <p:cNvSpPr>
            <a:spLocks noGrp="1"/>
          </p:cNvSpPr>
          <p:nvPr>
            <p:ph type="title"/>
          </p:nvPr>
        </p:nvSpPr>
        <p:spPr/>
        <p:txBody>
          <a:bodyPr/>
          <a:lstStyle/>
          <a:p>
            <a:r>
              <a:rPr lang="en-US"/>
              <a:t>What’s in a State Space?</a:t>
            </a:r>
          </a:p>
        </p:txBody>
      </p:sp>
      <p:sp>
        <p:nvSpPr>
          <p:cNvPr id="8" name="Content Placeholder 7"/>
          <p:cNvSpPr>
            <a:spLocks noGrp="1"/>
          </p:cNvSpPr>
          <p:nvPr>
            <p:ph sz="half" idx="1"/>
          </p:nvPr>
        </p:nvSpPr>
        <p:spPr>
          <a:xfrm>
            <a:off x="1600200" y="4086225"/>
            <a:ext cx="4038600" cy="2413000"/>
          </a:xfrm>
        </p:spPr>
        <p:txBody>
          <a:bodyPr/>
          <a:lstStyle/>
          <a:p>
            <a:r>
              <a:rPr lang="en-US" sz="2400" dirty="0"/>
              <a:t>Problem: </a:t>
            </a:r>
            <a:r>
              <a:rPr lang="en-US" sz="2400" dirty="0" err="1"/>
              <a:t>Pathing</a:t>
            </a:r>
            <a:endParaRPr lang="en-US" sz="2400" dirty="0"/>
          </a:p>
          <a:p>
            <a:pPr lvl="1"/>
            <a:r>
              <a:rPr lang="en-US" sz="2000" dirty="0"/>
              <a:t>States: (</a:t>
            </a:r>
            <a:r>
              <a:rPr lang="en-US" sz="2000" dirty="0" err="1"/>
              <a:t>x,y</a:t>
            </a:r>
            <a:r>
              <a:rPr lang="en-US" sz="2000" dirty="0"/>
              <a:t>) location</a:t>
            </a:r>
          </a:p>
          <a:p>
            <a:pPr lvl="1"/>
            <a:r>
              <a:rPr lang="en-US" sz="2000" dirty="0"/>
              <a:t>Actions: NSEW</a:t>
            </a:r>
          </a:p>
          <a:p>
            <a:pPr lvl="1"/>
            <a:r>
              <a:rPr lang="en-US" sz="2000" dirty="0"/>
              <a:t>Successor: update location only</a:t>
            </a:r>
          </a:p>
          <a:p>
            <a:pPr lvl="1"/>
            <a:r>
              <a:rPr lang="en-US" sz="2000" dirty="0"/>
              <a:t>Goal test: is (</a:t>
            </a:r>
            <a:r>
              <a:rPr lang="en-US" sz="2000" dirty="0" err="1"/>
              <a:t>x,y</a:t>
            </a:r>
            <a:r>
              <a:rPr lang="en-US" sz="2000" dirty="0"/>
              <a:t>)=END</a:t>
            </a:r>
          </a:p>
        </p:txBody>
      </p:sp>
      <p:sp>
        <p:nvSpPr>
          <p:cNvPr id="9" name="Content Placeholder 8"/>
          <p:cNvSpPr>
            <a:spLocks noGrp="1"/>
          </p:cNvSpPr>
          <p:nvPr>
            <p:ph sz="half" idx="2"/>
          </p:nvPr>
        </p:nvSpPr>
        <p:spPr>
          <a:xfrm>
            <a:off x="6477000" y="4094167"/>
            <a:ext cx="3962400" cy="2405063"/>
          </a:xfrm>
        </p:spPr>
        <p:txBody>
          <a:bodyPr/>
          <a:lstStyle/>
          <a:p>
            <a:r>
              <a:rPr lang="en-US" sz="2400" dirty="0">
                <a:solidFill>
                  <a:srgbClr val="008000"/>
                </a:solidFill>
              </a:rPr>
              <a:t>Problem: Eat-All-Dots</a:t>
            </a:r>
          </a:p>
          <a:p>
            <a:pPr lvl="1"/>
            <a:r>
              <a:rPr lang="en-US" sz="2000" dirty="0"/>
              <a:t>States: {(</a:t>
            </a:r>
            <a:r>
              <a:rPr lang="en-US" sz="2000" dirty="0" err="1"/>
              <a:t>x,y</a:t>
            </a:r>
            <a:r>
              <a:rPr lang="en-US" sz="2000" dirty="0"/>
              <a:t>), dot </a:t>
            </a:r>
            <a:r>
              <a:rPr lang="en-US" sz="2000" dirty="0" err="1"/>
              <a:t>booleans</a:t>
            </a:r>
            <a:r>
              <a:rPr lang="en-US" sz="2000" dirty="0"/>
              <a:t>}</a:t>
            </a:r>
          </a:p>
          <a:p>
            <a:pPr lvl="1"/>
            <a:r>
              <a:rPr lang="en-US" sz="2000" dirty="0"/>
              <a:t>Actions: NSEW</a:t>
            </a:r>
          </a:p>
          <a:p>
            <a:pPr lvl="1"/>
            <a:r>
              <a:rPr lang="en-US" sz="2000" dirty="0"/>
              <a:t>Successor: update location and possibly a dot </a:t>
            </a:r>
            <a:r>
              <a:rPr lang="en-US" sz="2000" dirty="0" err="1"/>
              <a:t>boolean</a:t>
            </a:r>
            <a:endParaRPr lang="en-US" sz="2000" dirty="0"/>
          </a:p>
          <a:p>
            <a:pPr lvl="1"/>
            <a:r>
              <a:rPr lang="en-US" sz="2000" dirty="0"/>
              <a:t>Goal test: dots all false</a:t>
            </a:r>
          </a:p>
        </p:txBody>
      </p:sp>
      <p:sp>
        <p:nvSpPr>
          <p:cNvPr id="10247" name="TextBox 4"/>
          <p:cNvSpPr txBox="1">
            <a:spLocks noChangeArrowheads="1"/>
          </p:cNvSpPr>
          <p:nvPr/>
        </p:nvSpPr>
        <p:spPr bwMode="auto">
          <a:xfrm>
            <a:off x="1219201" y="1352497"/>
            <a:ext cx="9753600" cy="400107"/>
          </a:xfrm>
          <a:prstGeom prst="rect">
            <a:avLst/>
          </a:prstGeom>
          <a:noFill/>
          <a:ln w="9525">
            <a:noFill/>
            <a:miter lim="800000"/>
            <a:headEnd/>
            <a:tailEnd/>
          </a:ln>
        </p:spPr>
        <p:txBody>
          <a:bodyPr wrap="square" lIns="91432" tIns="45718" rIns="91432" bIns="45718">
            <a:spAutoFit/>
          </a:bodyPr>
          <a:lstStyle/>
          <a:p>
            <a:pPr algn="ctr"/>
            <a:r>
              <a:rPr lang="en-US" sz="2000" dirty="0">
                <a:latin typeface="Calibri" pitchFamily="34" charset="0"/>
              </a:rPr>
              <a:t>The </a:t>
            </a:r>
            <a:r>
              <a:rPr lang="en-US" sz="2000" dirty="0">
                <a:solidFill>
                  <a:srgbClr val="FF0000"/>
                </a:solidFill>
                <a:latin typeface="Calibri" pitchFamily="34" charset="0"/>
              </a:rPr>
              <a:t>world state</a:t>
            </a:r>
            <a:r>
              <a:rPr lang="en-US" sz="2000" dirty="0">
                <a:latin typeface="Calibri" pitchFamily="34" charset="0"/>
              </a:rPr>
              <a:t> includes every last detail of the environment</a:t>
            </a:r>
          </a:p>
        </p:txBody>
      </p:sp>
      <p:sp>
        <p:nvSpPr>
          <p:cNvPr id="10" name="TextBox 9"/>
          <p:cNvSpPr txBox="1">
            <a:spLocks noChangeArrowheads="1"/>
          </p:cNvSpPr>
          <p:nvPr/>
        </p:nvSpPr>
        <p:spPr bwMode="auto">
          <a:xfrm>
            <a:off x="1" y="3579814"/>
            <a:ext cx="12192000" cy="400107"/>
          </a:xfrm>
          <a:prstGeom prst="rect">
            <a:avLst/>
          </a:prstGeom>
          <a:noFill/>
          <a:ln w="9525">
            <a:noFill/>
            <a:miter lim="800000"/>
            <a:headEnd/>
            <a:tailEnd/>
          </a:ln>
        </p:spPr>
        <p:txBody>
          <a:bodyPr wrap="square" lIns="91432" tIns="45718" rIns="91432" bIns="45718">
            <a:spAutoFit/>
          </a:bodyPr>
          <a:lstStyle/>
          <a:p>
            <a:pPr algn="ctr"/>
            <a:r>
              <a:rPr lang="en-US" sz="2000" dirty="0">
                <a:latin typeface="Calibri" pitchFamily="34" charset="0"/>
              </a:rPr>
              <a:t>A </a:t>
            </a:r>
            <a:r>
              <a:rPr lang="en-US" sz="2000" dirty="0">
                <a:solidFill>
                  <a:srgbClr val="FF0000"/>
                </a:solidFill>
                <a:latin typeface="Calibri" pitchFamily="34" charset="0"/>
              </a:rPr>
              <a:t>search state</a:t>
            </a:r>
            <a:r>
              <a:rPr lang="en-US" sz="2000" dirty="0">
                <a:latin typeface="Calibri" pitchFamily="34" charset="0"/>
              </a:rPr>
              <a:t> keeps only the details needed for planning (abstraction)</a:t>
            </a:r>
          </a:p>
        </p:txBody>
      </p:sp>
      <p:pic>
        <p:nvPicPr>
          <p:cNvPr id="16" name="Picture 2"/>
          <p:cNvPicPr>
            <a:picLocks noChangeAspect="1" noChangeArrowheads="1"/>
          </p:cNvPicPr>
          <p:nvPr/>
        </p:nvPicPr>
        <p:blipFill>
          <a:blip r:embed="rId3" cstate="print"/>
          <a:srcRect/>
          <a:stretch>
            <a:fillRect/>
          </a:stretch>
        </p:blipFill>
        <p:spPr bwMode="auto">
          <a:xfrm>
            <a:off x="3657600" y="1752600"/>
            <a:ext cx="4953000" cy="1397697"/>
          </a:xfrm>
          <a:prstGeom prst="rect">
            <a:avLst/>
          </a:prstGeom>
          <a:noFill/>
          <a:ln w="9525">
            <a:noFill/>
            <a:miter lim="800000"/>
            <a:headEnd/>
            <a:tailEnd/>
          </a:ln>
        </p:spPr>
      </p:pic>
    </p:spTree>
    <p:extLst>
      <p:ext uri="{BB962C8B-B14F-4D97-AF65-F5344CB8AC3E}">
        <p14:creationId xmlns:p14="http://schemas.microsoft.com/office/powerpoint/2010/main" val="392397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uiExpand="1" build="p"/>
      <p:bldP spid="9" grpId="0" build="p"/>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a:t>State Space Sizes</a:t>
            </a:r>
          </a:p>
        </p:txBody>
      </p:sp>
      <p:sp>
        <p:nvSpPr>
          <p:cNvPr id="11267" name="Content Placeholder 2"/>
          <p:cNvSpPr>
            <a:spLocks noGrp="1"/>
          </p:cNvSpPr>
          <p:nvPr>
            <p:ph idx="1"/>
          </p:nvPr>
        </p:nvSpPr>
        <p:spPr>
          <a:xfrm>
            <a:off x="1600200" y="1558925"/>
            <a:ext cx="5943600" cy="4525963"/>
          </a:xfrm>
        </p:spPr>
        <p:txBody>
          <a:bodyPr/>
          <a:lstStyle/>
          <a:p>
            <a:r>
              <a:rPr lang="en-US" sz="2400" dirty="0"/>
              <a:t>World state:</a:t>
            </a:r>
          </a:p>
          <a:p>
            <a:pPr lvl="1"/>
            <a:r>
              <a:rPr lang="en-US" sz="2000" dirty="0"/>
              <a:t>Agent positions: 120</a:t>
            </a:r>
          </a:p>
          <a:p>
            <a:pPr lvl="1"/>
            <a:r>
              <a:rPr lang="en-US" sz="2000" dirty="0"/>
              <a:t>Food count: 30</a:t>
            </a:r>
          </a:p>
          <a:p>
            <a:pPr lvl="1"/>
            <a:r>
              <a:rPr lang="en-US" sz="2000" dirty="0"/>
              <a:t>Ghost positions: 12</a:t>
            </a:r>
          </a:p>
          <a:p>
            <a:pPr lvl="1"/>
            <a:r>
              <a:rPr lang="en-US" sz="2000" dirty="0"/>
              <a:t>Agent facing: NSEW</a:t>
            </a:r>
            <a:br>
              <a:rPr lang="en-US" sz="2000" dirty="0"/>
            </a:br>
            <a:endParaRPr lang="en-US" sz="2000" dirty="0"/>
          </a:p>
          <a:p>
            <a:r>
              <a:rPr lang="en-US" sz="2400" dirty="0"/>
              <a:t>How many</a:t>
            </a:r>
          </a:p>
          <a:p>
            <a:pPr lvl="1"/>
            <a:r>
              <a:rPr lang="en-US" sz="2000" dirty="0"/>
              <a:t>World states?</a:t>
            </a:r>
          </a:p>
          <a:p>
            <a:pPr lvl="1">
              <a:buFont typeface="Wingdings" pitchFamily="2" charset="2"/>
              <a:buNone/>
            </a:pPr>
            <a:r>
              <a:rPr lang="en-US" sz="2000" dirty="0"/>
              <a:t>	120x(2</a:t>
            </a:r>
            <a:r>
              <a:rPr lang="en-US" sz="2000" baseline="30000" dirty="0"/>
              <a:t>30</a:t>
            </a:r>
            <a:r>
              <a:rPr lang="en-US" sz="2000" dirty="0"/>
              <a:t>)x(12</a:t>
            </a:r>
            <a:r>
              <a:rPr lang="en-US" sz="2000" baseline="30000" dirty="0"/>
              <a:t>2</a:t>
            </a:r>
            <a:r>
              <a:rPr lang="en-US" sz="2000" dirty="0"/>
              <a:t>)x4</a:t>
            </a:r>
          </a:p>
          <a:p>
            <a:pPr lvl="1"/>
            <a:r>
              <a:rPr lang="en-US" sz="2000" dirty="0"/>
              <a:t>States for </a:t>
            </a:r>
            <a:r>
              <a:rPr lang="en-US" sz="2000" dirty="0" err="1"/>
              <a:t>pathing</a:t>
            </a:r>
            <a:r>
              <a:rPr lang="en-US" sz="2000" dirty="0"/>
              <a:t>?</a:t>
            </a:r>
          </a:p>
          <a:p>
            <a:pPr lvl="1">
              <a:buFont typeface="Wingdings" pitchFamily="2" charset="2"/>
              <a:buNone/>
            </a:pPr>
            <a:r>
              <a:rPr lang="en-US" sz="2000" dirty="0"/>
              <a:t>	120</a:t>
            </a:r>
          </a:p>
          <a:p>
            <a:pPr lvl="1"/>
            <a:r>
              <a:rPr lang="en-US" sz="2000" dirty="0"/>
              <a:t>States for eat-all-dots?</a:t>
            </a:r>
          </a:p>
          <a:p>
            <a:pPr lvl="1">
              <a:buFont typeface="Wingdings" pitchFamily="2" charset="2"/>
              <a:buNone/>
            </a:pPr>
            <a:r>
              <a:rPr lang="en-US" sz="2000" dirty="0"/>
              <a:t>	120x(2</a:t>
            </a:r>
            <a:r>
              <a:rPr lang="en-US" sz="2000" baseline="30000" dirty="0"/>
              <a:t>30</a:t>
            </a:r>
            <a:r>
              <a:rPr lang="en-US" sz="2000" dirty="0"/>
              <a:t>)</a:t>
            </a:r>
          </a:p>
          <a:p>
            <a:pPr lvl="1">
              <a:buFont typeface="Wingdings" pitchFamily="2" charset="2"/>
              <a:buNone/>
            </a:pPr>
            <a:endParaRPr lang="en-US" sz="2000" dirty="0"/>
          </a:p>
        </p:txBody>
      </p:sp>
      <p:pic>
        <p:nvPicPr>
          <p:cNvPr id="11268" name="Picture 3" descr="Z:\Shared with PC\boxSearch.png"/>
          <p:cNvPicPr>
            <a:picLocks noChangeAspect="1" noChangeArrowheads="1"/>
          </p:cNvPicPr>
          <p:nvPr/>
        </p:nvPicPr>
        <p:blipFill>
          <a:blip r:embed="rId3" cstate="print"/>
          <a:srcRect/>
          <a:stretch>
            <a:fillRect/>
          </a:stretch>
        </p:blipFill>
        <p:spPr bwMode="auto">
          <a:xfrm>
            <a:off x="6553203" y="1905001"/>
            <a:ext cx="4030663" cy="4097339"/>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State Space Graphs and Search Trees</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2921" y="1524000"/>
            <a:ext cx="4017746" cy="4260878"/>
          </a:xfrm>
          <a:prstGeom prst="rect">
            <a:avLst/>
          </a:prstGeom>
          <a:noFill/>
        </p:spPr>
      </p:pic>
      <p:pic>
        <p:nvPicPr>
          <p:cNvPr id="5" name="Picture 4">
            <a:extLst>
              <a:ext uri="{FF2B5EF4-FFF2-40B4-BE49-F238E27FC236}">
                <a16:creationId xmlns:a16="http://schemas.microsoft.com/office/drawing/2014/main" id="{10226D15-AEEE-4342-BBB3-FC151C98BB89}"/>
              </a:ext>
            </a:extLst>
          </p:cNvPr>
          <p:cNvPicPr>
            <a:picLocks noChangeAspect="1"/>
          </p:cNvPicPr>
          <p:nvPr/>
        </p:nvPicPr>
        <p:blipFill>
          <a:blip r:embed="rId4"/>
          <a:stretch>
            <a:fillRect/>
          </a:stretch>
        </p:blipFill>
        <p:spPr>
          <a:xfrm>
            <a:off x="6943105" y="1131455"/>
            <a:ext cx="4635965" cy="2602345"/>
          </a:xfrm>
          <a:prstGeom prst="rect">
            <a:avLst/>
          </a:prstGeom>
        </p:spPr>
      </p:pic>
      <p:pic>
        <p:nvPicPr>
          <p:cNvPr id="6" name="Picture 5">
            <a:extLst>
              <a:ext uri="{FF2B5EF4-FFF2-40B4-BE49-F238E27FC236}">
                <a16:creationId xmlns:a16="http://schemas.microsoft.com/office/drawing/2014/main" id="{A5BCE6F1-7B50-AD47-8D2F-4C2F111C4A07}"/>
              </a:ext>
            </a:extLst>
          </p:cNvPr>
          <p:cNvPicPr>
            <a:picLocks noChangeAspect="1"/>
          </p:cNvPicPr>
          <p:nvPr/>
        </p:nvPicPr>
        <p:blipFill>
          <a:blip r:embed="rId5"/>
          <a:stretch>
            <a:fillRect/>
          </a:stretch>
        </p:blipFill>
        <p:spPr>
          <a:xfrm>
            <a:off x="6963887" y="3962400"/>
            <a:ext cx="4635965" cy="2711888"/>
          </a:xfrm>
          <a:prstGeom prst="rect">
            <a:avLst/>
          </a:prstGeom>
        </p:spPr>
      </p:pic>
    </p:spTree>
    <p:extLst>
      <p:ext uri="{BB962C8B-B14F-4D97-AF65-F5344CB8AC3E}">
        <p14:creationId xmlns:p14="http://schemas.microsoft.com/office/powerpoint/2010/main" val="235523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91E08-EDDA-9448-A779-1AD032A48033}"/>
              </a:ext>
            </a:extLst>
          </p:cNvPr>
          <p:cNvSpPr>
            <a:spLocks noGrp="1"/>
          </p:cNvSpPr>
          <p:nvPr>
            <p:ph type="title"/>
          </p:nvPr>
        </p:nvSpPr>
        <p:spPr/>
        <p:txBody>
          <a:bodyPr/>
          <a:lstStyle/>
          <a:p>
            <a:r>
              <a:rPr lang="en-US" dirty="0"/>
              <a:t>How to search</a:t>
            </a:r>
          </a:p>
        </p:txBody>
      </p:sp>
      <p:sp>
        <p:nvSpPr>
          <p:cNvPr id="3" name="Content Placeholder 2">
            <a:extLst>
              <a:ext uri="{FF2B5EF4-FFF2-40B4-BE49-F238E27FC236}">
                <a16:creationId xmlns:a16="http://schemas.microsoft.com/office/drawing/2014/main" id="{A9314961-C924-F74F-97AA-F65F4FBEB639}"/>
              </a:ext>
            </a:extLst>
          </p:cNvPr>
          <p:cNvSpPr>
            <a:spLocks noGrp="1"/>
          </p:cNvSpPr>
          <p:nvPr>
            <p:ph idx="1"/>
          </p:nvPr>
        </p:nvSpPr>
        <p:spPr/>
        <p:txBody>
          <a:bodyPr/>
          <a:lstStyle/>
          <a:p>
            <a:endParaRPr lang="en-US" dirty="0"/>
          </a:p>
          <a:p>
            <a:r>
              <a:rPr lang="en-US" dirty="0"/>
              <a:t>We do this by expanding the current state; </a:t>
            </a:r>
          </a:p>
          <a:p>
            <a:r>
              <a:rPr lang="en-US" dirty="0"/>
              <a:t>Generating a new set of states…</a:t>
            </a:r>
          </a:p>
          <a:p>
            <a:endParaRPr lang="en-US" dirty="0"/>
          </a:p>
          <a:p>
            <a:r>
              <a:rPr lang="en-US" dirty="0"/>
              <a:t>The essence of search—following up one option now and putting the others aside for later, in case the first choice does not lead to a solution.</a:t>
            </a:r>
          </a:p>
          <a:p>
            <a:endParaRPr lang="en-US" dirty="0"/>
          </a:p>
          <a:p>
            <a:endParaRPr lang="en-US" dirty="0"/>
          </a:p>
          <a:p>
            <a:endParaRPr lang="en-US" dirty="0"/>
          </a:p>
        </p:txBody>
      </p:sp>
    </p:spTree>
    <p:extLst>
      <p:ext uri="{BB962C8B-B14F-4D97-AF65-F5344CB8AC3E}">
        <p14:creationId xmlns:p14="http://schemas.microsoft.com/office/powerpoint/2010/main" val="1892205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305C7-321B-F245-9A48-818BCF4700D0}"/>
              </a:ext>
            </a:extLst>
          </p:cNvPr>
          <p:cNvSpPr>
            <a:spLocks noGrp="1"/>
          </p:cNvSpPr>
          <p:nvPr>
            <p:ph type="title"/>
          </p:nvPr>
        </p:nvSpPr>
        <p:spPr/>
        <p:txBody>
          <a:bodyPr/>
          <a:lstStyle/>
          <a:p>
            <a:r>
              <a:rPr lang="en-US" dirty="0"/>
              <a:t>Data Structure</a:t>
            </a:r>
          </a:p>
        </p:txBody>
      </p:sp>
      <p:sp>
        <p:nvSpPr>
          <p:cNvPr id="3" name="Rectangle 2">
            <a:extLst>
              <a:ext uri="{FF2B5EF4-FFF2-40B4-BE49-F238E27FC236}">
                <a16:creationId xmlns:a16="http://schemas.microsoft.com/office/drawing/2014/main" id="{855D5EAD-556D-524E-8A85-E44E17FD849C}"/>
              </a:ext>
            </a:extLst>
          </p:cNvPr>
          <p:cNvSpPr/>
          <p:nvPr/>
        </p:nvSpPr>
        <p:spPr>
          <a:xfrm>
            <a:off x="762000" y="1447800"/>
            <a:ext cx="8382000" cy="2862322"/>
          </a:xfrm>
          <a:prstGeom prst="rect">
            <a:avLst/>
          </a:prstGeom>
        </p:spPr>
        <p:txBody>
          <a:bodyPr wrap="square">
            <a:spAutoFit/>
          </a:bodyPr>
          <a:lstStyle/>
          <a:p>
            <a:r>
              <a:rPr lang="en-US" sz="3600" b="1" dirty="0">
                <a:latin typeface="Helvetica" pitchFamily="2" charset="0"/>
              </a:rPr>
              <a:t>node </a:t>
            </a:r>
          </a:p>
          <a:p>
            <a:endParaRPr lang="en-US" sz="3600" b="1" dirty="0">
              <a:latin typeface="Helvetica" pitchFamily="2" charset="0"/>
            </a:endParaRPr>
          </a:p>
          <a:p>
            <a:r>
              <a:rPr lang="en-US" dirty="0">
                <a:latin typeface="Helvetica" pitchFamily="2" charset="0"/>
              </a:rPr>
              <a:t>a data structure that keeps track of </a:t>
            </a:r>
          </a:p>
          <a:p>
            <a:endParaRPr lang="en-US" dirty="0">
              <a:latin typeface="Helvetica" pitchFamily="2" charset="0"/>
            </a:endParaRPr>
          </a:p>
          <a:p>
            <a:pPr marL="285750" indent="-285750">
              <a:buFontTx/>
              <a:buChar char="-"/>
            </a:pPr>
            <a:r>
              <a:rPr lang="en-US" dirty="0">
                <a:latin typeface="Helvetica" pitchFamily="2" charset="0"/>
              </a:rPr>
              <a:t>a </a:t>
            </a:r>
            <a:r>
              <a:rPr lang="en-US" b="1" dirty="0">
                <a:latin typeface="Helvetica" pitchFamily="2" charset="0"/>
              </a:rPr>
              <a:t>state</a:t>
            </a:r>
          </a:p>
          <a:p>
            <a:pPr marL="285750" indent="-285750">
              <a:buFontTx/>
              <a:buChar char="-"/>
            </a:pPr>
            <a:r>
              <a:rPr lang="en-US" dirty="0">
                <a:latin typeface="Helvetica" pitchFamily="2" charset="0"/>
              </a:rPr>
              <a:t>a </a:t>
            </a:r>
            <a:r>
              <a:rPr lang="en-US" b="1" dirty="0">
                <a:latin typeface="Helvetica" pitchFamily="2" charset="0"/>
              </a:rPr>
              <a:t>parent </a:t>
            </a:r>
            <a:r>
              <a:rPr lang="en-US" dirty="0">
                <a:latin typeface="Helvetica" pitchFamily="2" charset="0"/>
              </a:rPr>
              <a:t>(node that generated this node) </a:t>
            </a:r>
          </a:p>
          <a:p>
            <a:pPr marL="285750" indent="-285750">
              <a:buFontTx/>
              <a:buChar char="-"/>
            </a:pPr>
            <a:r>
              <a:rPr lang="en-US" dirty="0">
                <a:latin typeface="Helvetica" pitchFamily="2" charset="0"/>
              </a:rPr>
              <a:t>an </a:t>
            </a:r>
            <a:r>
              <a:rPr lang="en-US" b="1" dirty="0">
                <a:latin typeface="Helvetica" pitchFamily="2" charset="0"/>
              </a:rPr>
              <a:t>action </a:t>
            </a:r>
            <a:r>
              <a:rPr lang="en-US" dirty="0">
                <a:latin typeface="Helvetica" pitchFamily="2" charset="0"/>
              </a:rPr>
              <a:t>(action applied to parent to get node) </a:t>
            </a:r>
          </a:p>
          <a:p>
            <a:pPr marL="285750" indent="-285750">
              <a:buFontTx/>
              <a:buChar char="-"/>
            </a:pPr>
            <a:r>
              <a:rPr lang="en-US" dirty="0">
                <a:latin typeface="Helvetica" pitchFamily="2" charset="0"/>
              </a:rPr>
              <a:t>a </a:t>
            </a:r>
            <a:r>
              <a:rPr lang="en-US" b="1" dirty="0">
                <a:latin typeface="Helvetica" pitchFamily="2" charset="0"/>
              </a:rPr>
              <a:t>path cost </a:t>
            </a:r>
            <a:r>
              <a:rPr lang="en-US" dirty="0">
                <a:latin typeface="Helvetica" pitchFamily="2" charset="0"/>
              </a:rPr>
              <a:t>(from initial state to node) </a:t>
            </a:r>
            <a:endParaRPr lang="en-US" dirty="0">
              <a:effectLst/>
              <a:latin typeface="Helvetica" pitchFamily="2" charset="0"/>
            </a:endParaRPr>
          </a:p>
        </p:txBody>
      </p:sp>
      <p:pic>
        <p:nvPicPr>
          <p:cNvPr id="4" name="Picture 3">
            <a:extLst>
              <a:ext uri="{FF2B5EF4-FFF2-40B4-BE49-F238E27FC236}">
                <a16:creationId xmlns:a16="http://schemas.microsoft.com/office/drawing/2014/main" id="{65FB36EB-D9DA-AD40-B1D5-304BE2E66169}"/>
              </a:ext>
            </a:extLst>
          </p:cNvPr>
          <p:cNvPicPr>
            <a:picLocks noChangeAspect="1"/>
          </p:cNvPicPr>
          <p:nvPr/>
        </p:nvPicPr>
        <p:blipFill>
          <a:blip r:embed="rId2"/>
          <a:stretch>
            <a:fillRect/>
          </a:stretch>
        </p:blipFill>
        <p:spPr>
          <a:xfrm>
            <a:off x="6217858" y="2133600"/>
            <a:ext cx="5852284" cy="2736850"/>
          </a:xfrm>
          <a:prstGeom prst="rect">
            <a:avLst/>
          </a:prstGeom>
        </p:spPr>
      </p:pic>
    </p:spTree>
    <p:extLst>
      <p:ext uri="{BB962C8B-B14F-4D97-AF65-F5344CB8AC3E}">
        <p14:creationId xmlns:p14="http://schemas.microsoft.com/office/powerpoint/2010/main" val="4068050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305C7-321B-F245-9A48-818BCF4700D0}"/>
              </a:ext>
            </a:extLst>
          </p:cNvPr>
          <p:cNvSpPr>
            <a:spLocks noGrp="1"/>
          </p:cNvSpPr>
          <p:nvPr>
            <p:ph type="title"/>
          </p:nvPr>
        </p:nvSpPr>
        <p:spPr/>
        <p:txBody>
          <a:bodyPr/>
          <a:lstStyle/>
          <a:p>
            <a:r>
              <a:rPr lang="en-US" dirty="0"/>
              <a:t>Approach</a:t>
            </a:r>
          </a:p>
        </p:txBody>
      </p:sp>
      <p:sp>
        <p:nvSpPr>
          <p:cNvPr id="3" name="Rectangle 2">
            <a:extLst>
              <a:ext uri="{FF2B5EF4-FFF2-40B4-BE49-F238E27FC236}">
                <a16:creationId xmlns:a16="http://schemas.microsoft.com/office/drawing/2014/main" id="{855D5EAD-556D-524E-8A85-E44E17FD849C}"/>
              </a:ext>
            </a:extLst>
          </p:cNvPr>
          <p:cNvSpPr/>
          <p:nvPr/>
        </p:nvSpPr>
        <p:spPr>
          <a:xfrm>
            <a:off x="304800" y="1447800"/>
            <a:ext cx="11734800" cy="3970318"/>
          </a:xfrm>
          <a:prstGeom prst="rect">
            <a:avLst/>
          </a:prstGeom>
        </p:spPr>
        <p:txBody>
          <a:bodyPr wrap="square">
            <a:spAutoFit/>
          </a:bodyPr>
          <a:lstStyle/>
          <a:p>
            <a:r>
              <a:rPr lang="en-US" sz="3600" dirty="0"/>
              <a:t>• Start with a </a:t>
            </a:r>
            <a:r>
              <a:rPr lang="en-US" sz="3600" b="1" dirty="0"/>
              <a:t>frontier </a:t>
            </a:r>
            <a:r>
              <a:rPr lang="en-US" sz="3600" dirty="0"/>
              <a:t>that contains the initial state. </a:t>
            </a:r>
          </a:p>
          <a:p>
            <a:endParaRPr lang="en-US" sz="3600" dirty="0"/>
          </a:p>
          <a:p>
            <a:r>
              <a:rPr lang="en-US" sz="3600" dirty="0"/>
              <a:t>• Repeat: </a:t>
            </a:r>
          </a:p>
          <a:p>
            <a:r>
              <a:rPr lang="en-US" sz="3600" dirty="0"/>
              <a:t>	• If the frontier is empty, then no solution. </a:t>
            </a:r>
          </a:p>
          <a:p>
            <a:r>
              <a:rPr lang="en-US" sz="3600" dirty="0"/>
              <a:t>	• Remove a node from the frontier. </a:t>
            </a:r>
          </a:p>
          <a:p>
            <a:r>
              <a:rPr lang="en-US" sz="3600" dirty="0"/>
              <a:t>	• If node contains goal state, return the solution. </a:t>
            </a:r>
          </a:p>
          <a:p>
            <a:r>
              <a:rPr lang="en-US" sz="3600" b="1" dirty="0"/>
              <a:t>	• Expand </a:t>
            </a:r>
            <a:r>
              <a:rPr lang="en-US" sz="3600" dirty="0"/>
              <a:t>node, add resulting nodes to the frontier. </a:t>
            </a:r>
          </a:p>
        </p:txBody>
      </p:sp>
    </p:spTree>
    <p:extLst>
      <p:ext uri="{BB962C8B-B14F-4D97-AF65-F5344CB8AC3E}">
        <p14:creationId xmlns:p14="http://schemas.microsoft.com/office/powerpoint/2010/main" val="955767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F71B-89BF-2540-BD67-9DDBDB773A6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D1E730B-DF4F-7B4F-9399-0DB18A4951CC}"/>
              </a:ext>
            </a:extLst>
          </p:cNvPr>
          <p:cNvPicPr>
            <a:picLocks noChangeAspect="1"/>
          </p:cNvPicPr>
          <p:nvPr/>
        </p:nvPicPr>
        <p:blipFill>
          <a:blip r:embed="rId2"/>
          <a:stretch>
            <a:fillRect/>
          </a:stretch>
        </p:blipFill>
        <p:spPr>
          <a:xfrm>
            <a:off x="0" y="106620"/>
            <a:ext cx="12192000" cy="6644759"/>
          </a:xfrm>
          <a:prstGeom prst="rect">
            <a:avLst/>
          </a:prstGeom>
        </p:spPr>
      </p:pic>
    </p:spTree>
    <p:extLst>
      <p:ext uri="{BB962C8B-B14F-4D97-AF65-F5344CB8AC3E}">
        <p14:creationId xmlns:p14="http://schemas.microsoft.com/office/powerpoint/2010/main" val="3862129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F71B-89BF-2540-BD67-9DDBDB773A6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F86411D-2F11-314E-885B-1F7022030D31}"/>
              </a:ext>
            </a:extLst>
          </p:cNvPr>
          <p:cNvPicPr>
            <a:picLocks noChangeAspect="1"/>
          </p:cNvPicPr>
          <p:nvPr/>
        </p:nvPicPr>
        <p:blipFill>
          <a:blip r:embed="rId2"/>
          <a:stretch>
            <a:fillRect/>
          </a:stretch>
        </p:blipFill>
        <p:spPr>
          <a:xfrm>
            <a:off x="0" y="52754"/>
            <a:ext cx="12192000" cy="6752492"/>
          </a:xfrm>
          <a:prstGeom prst="rect">
            <a:avLst/>
          </a:prstGeom>
        </p:spPr>
      </p:pic>
    </p:spTree>
    <p:extLst>
      <p:ext uri="{BB962C8B-B14F-4D97-AF65-F5344CB8AC3E}">
        <p14:creationId xmlns:p14="http://schemas.microsoft.com/office/powerpoint/2010/main" val="3326011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F71B-89BF-2540-BD67-9DDBDB773A6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EF533E1-BA0C-6645-834A-B2A31554CD89}"/>
              </a:ext>
            </a:extLst>
          </p:cNvPr>
          <p:cNvPicPr>
            <a:picLocks noChangeAspect="1"/>
          </p:cNvPicPr>
          <p:nvPr/>
        </p:nvPicPr>
        <p:blipFill>
          <a:blip r:embed="rId2"/>
          <a:stretch>
            <a:fillRect/>
          </a:stretch>
        </p:blipFill>
        <p:spPr>
          <a:xfrm>
            <a:off x="56953" y="0"/>
            <a:ext cx="12078093" cy="6858000"/>
          </a:xfrm>
          <a:prstGeom prst="rect">
            <a:avLst/>
          </a:prstGeom>
        </p:spPr>
      </p:pic>
    </p:spTree>
    <p:extLst>
      <p:ext uri="{BB962C8B-B14F-4D97-AF65-F5344CB8AC3E}">
        <p14:creationId xmlns:p14="http://schemas.microsoft.com/office/powerpoint/2010/main" val="1373395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F71B-89BF-2540-BD67-9DDBDB773A6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590759F-D2D7-2742-A79B-B783EA9BB40A}"/>
              </a:ext>
            </a:extLst>
          </p:cNvPr>
          <p:cNvPicPr>
            <a:picLocks noChangeAspect="1"/>
          </p:cNvPicPr>
          <p:nvPr/>
        </p:nvPicPr>
        <p:blipFill>
          <a:blip r:embed="rId2"/>
          <a:stretch>
            <a:fillRect/>
          </a:stretch>
        </p:blipFill>
        <p:spPr>
          <a:xfrm>
            <a:off x="0" y="63625"/>
            <a:ext cx="12192000" cy="6730750"/>
          </a:xfrm>
          <a:prstGeom prst="rect">
            <a:avLst/>
          </a:prstGeom>
        </p:spPr>
      </p:pic>
    </p:spTree>
    <p:extLst>
      <p:ext uri="{BB962C8B-B14F-4D97-AF65-F5344CB8AC3E}">
        <p14:creationId xmlns:p14="http://schemas.microsoft.com/office/powerpoint/2010/main" val="3117755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91200" y="1447800"/>
            <a:ext cx="5791198" cy="4343399"/>
          </a:xfrm>
          <a:prstGeom prst="rect">
            <a:avLst/>
          </a:prstGeom>
          <a:noFill/>
        </p:spPr>
      </p:pic>
      <p:sp>
        <p:nvSpPr>
          <p:cNvPr id="7170" name="Rectangle 2"/>
          <p:cNvSpPr>
            <a:spLocks noGrp="1" noChangeArrowheads="1"/>
          </p:cNvSpPr>
          <p:nvPr>
            <p:ph type="title"/>
          </p:nvPr>
        </p:nvSpPr>
        <p:spPr/>
        <p:txBody>
          <a:bodyPr/>
          <a:lstStyle/>
          <a:p>
            <a:pPr eaLnBrk="1" hangingPunct="1"/>
            <a:r>
              <a:rPr lang="en-US"/>
              <a:t>Today</a:t>
            </a:r>
          </a:p>
        </p:txBody>
      </p:sp>
      <p:sp>
        <p:nvSpPr>
          <p:cNvPr id="7171" name="Rectangle 3"/>
          <p:cNvSpPr>
            <a:spLocks noGrp="1" noChangeArrowheads="1"/>
          </p:cNvSpPr>
          <p:nvPr>
            <p:ph idx="1"/>
          </p:nvPr>
        </p:nvSpPr>
        <p:spPr>
          <a:xfrm>
            <a:off x="406400" y="1397003"/>
            <a:ext cx="9499600" cy="4729164"/>
          </a:xfrm>
        </p:spPr>
        <p:txBody>
          <a:bodyPr/>
          <a:lstStyle/>
          <a:p>
            <a:pPr eaLnBrk="1" hangingPunct="1">
              <a:lnSpc>
                <a:spcPct val="90000"/>
              </a:lnSpc>
            </a:pPr>
            <a:r>
              <a:rPr lang="en-US" dirty="0"/>
              <a:t>Agents that Plan Ahead</a:t>
            </a:r>
          </a:p>
          <a:p>
            <a:pPr eaLnBrk="1" hangingPunct="1">
              <a:lnSpc>
                <a:spcPct val="90000"/>
              </a:lnSpc>
            </a:pPr>
            <a:endParaRPr lang="en-US" dirty="0"/>
          </a:p>
          <a:p>
            <a:pPr eaLnBrk="1" hangingPunct="1">
              <a:lnSpc>
                <a:spcPct val="90000"/>
              </a:lnSpc>
            </a:pPr>
            <a:r>
              <a:rPr lang="en-US" dirty="0"/>
              <a:t>Search Problems</a:t>
            </a:r>
          </a:p>
          <a:p>
            <a:pPr eaLnBrk="1" hangingPunct="1">
              <a:lnSpc>
                <a:spcPct val="90000"/>
              </a:lnSpc>
            </a:pPr>
            <a:endParaRPr lang="en-US" dirty="0"/>
          </a:p>
          <a:p>
            <a:pPr eaLnBrk="1" hangingPunct="1">
              <a:lnSpc>
                <a:spcPct val="90000"/>
              </a:lnSpc>
            </a:pPr>
            <a:r>
              <a:rPr lang="en-US" dirty="0"/>
              <a:t>Uninformed Search Methods</a:t>
            </a:r>
          </a:p>
          <a:p>
            <a:pPr lvl="1">
              <a:lnSpc>
                <a:spcPct val="90000"/>
              </a:lnSpc>
            </a:pPr>
            <a:endParaRPr lang="en-US" sz="400" dirty="0"/>
          </a:p>
          <a:p>
            <a:pPr lvl="1" eaLnBrk="1" hangingPunct="1">
              <a:lnSpc>
                <a:spcPct val="90000"/>
              </a:lnSpc>
            </a:pPr>
            <a:r>
              <a:rPr lang="en-US" dirty="0"/>
              <a:t>Depth-First Search</a:t>
            </a:r>
          </a:p>
          <a:p>
            <a:pPr lvl="1" eaLnBrk="1" hangingPunct="1">
              <a:lnSpc>
                <a:spcPct val="90000"/>
              </a:lnSpc>
            </a:pPr>
            <a:endParaRPr lang="en-US" sz="400" dirty="0"/>
          </a:p>
          <a:p>
            <a:pPr lvl="1" eaLnBrk="1" hangingPunct="1">
              <a:lnSpc>
                <a:spcPct val="90000"/>
              </a:lnSpc>
            </a:pPr>
            <a:r>
              <a:rPr lang="en-US" dirty="0"/>
              <a:t>Breadth-First Search</a:t>
            </a:r>
          </a:p>
          <a:p>
            <a:pPr lvl="1" eaLnBrk="1" hangingPunct="1">
              <a:lnSpc>
                <a:spcPct val="90000"/>
              </a:lnSpc>
            </a:pPr>
            <a:endParaRPr lang="en-US" sz="400" dirty="0"/>
          </a:p>
          <a:p>
            <a:pPr lvl="1" eaLnBrk="1" hangingPunct="1">
              <a:lnSpc>
                <a:spcPct val="90000"/>
              </a:lnSpc>
            </a:pPr>
            <a:r>
              <a:rPr lang="en-US" dirty="0"/>
              <a:t>Uniform-Cost Search</a:t>
            </a:r>
          </a:p>
          <a:p>
            <a:pPr lvl="1" eaLnBrk="1" hangingPunct="1">
              <a:lnSpc>
                <a:spcPct val="90000"/>
              </a:lnSpc>
            </a:pPr>
            <a:endParaRPr lang="en-US" dirty="0"/>
          </a:p>
          <a:p>
            <a:pPr eaLnBrk="1" hangingPunct="1">
              <a:lnSpc>
                <a:spcPct val="90000"/>
              </a:lnSpc>
            </a:pPr>
            <a:endParaRPr lang="en-US" dirty="0"/>
          </a:p>
          <a:p>
            <a:pPr eaLnBrk="1" hangingPunct="1">
              <a:lnSpc>
                <a:spcPct val="90000"/>
              </a:lnSpc>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F71B-89BF-2540-BD67-9DDBDB773A6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15BF12C-B61C-3642-A84E-92EBFBFC8E0A}"/>
              </a:ext>
            </a:extLst>
          </p:cNvPr>
          <p:cNvPicPr>
            <a:picLocks noChangeAspect="1"/>
          </p:cNvPicPr>
          <p:nvPr/>
        </p:nvPicPr>
        <p:blipFill>
          <a:blip r:embed="rId2"/>
          <a:stretch>
            <a:fillRect/>
          </a:stretch>
        </p:blipFill>
        <p:spPr>
          <a:xfrm>
            <a:off x="0" y="32488"/>
            <a:ext cx="12192000" cy="6793023"/>
          </a:xfrm>
          <a:prstGeom prst="rect">
            <a:avLst/>
          </a:prstGeom>
        </p:spPr>
      </p:pic>
    </p:spTree>
    <p:extLst>
      <p:ext uri="{BB962C8B-B14F-4D97-AF65-F5344CB8AC3E}">
        <p14:creationId xmlns:p14="http://schemas.microsoft.com/office/powerpoint/2010/main" val="3635017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F71B-89BF-2540-BD67-9DDBDB773A6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B8A8DB0-3AC3-E946-B995-8A56FEB3AD9E}"/>
              </a:ext>
            </a:extLst>
          </p:cNvPr>
          <p:cNvPicPr>
            <a:picLocks noChangeAspect="1"/>
          </p:cNvPicPr>
          <p:nvPr/>
        </p:nvPicPr>
        <p:blipFill>
          <a:blip r:embed="rId2"/>
          <a:stretch>
            <a:fillRect/>
          </a:stretch>
        </p:blipFill>
        <p:spPr>
          <a:xfrm>
            <a:off x="0" y="34503"/>
            <a:ext cx="12192000" cy="6788994"/>
          </a:xfrm>
          <a:prstGeom prst="rect">
            <a:avLst/>
          </a:prstGeom>
        </p:spPr>
      </p:pic>
    </p:spTree>
    <p:extLst>
      <p:ext uri="{BB962C8B-B14F-4D97-AF65-F5344CB8AC3E}">
        <p14:creationId xmlns:p14="http://schemas.microsoft.com/office/powerpoint/2010/main" val="2143624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F71B-89BF-2540-BD67-9DDBDB773A6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A007E48-74D1-3741-A8B2-07E9A67D0825}"/>
              </a:ext>
            </a:extLst>
          </p:cNvPr>
          <p:cNvPicPr>
            <a:picLocks noChangeAspect="1"/>
          </p:cNvPicPr>
          <p:nvPr/>
        </p:nvPicPr>
        <p:blipFill>
          <a:blip r:embed="rId2"/>
          <a:stretch>
            <a:fillRect/>
          </a:stretch>
        </p:blipFill>
        <p:spPr>
          <a:xfrm>
            <a:off x="0" y="67106"/>
            <a:ext cx="12192000" cy="6723788"/>
          </a:xfrm>
          <a:prstGeom prst="rect">
            <a:avLst/>
          </a:prstGeom>
        </p:spPr>
      </p:pic>
    </p:spTree>
    <p:extLst>
      <p:ext uri="{BB962C8B-B14F-4D97-AF65-F5344CB8AC3E}">
        <p14:creationId xmlns:p14="http://schemas.microsoft.com/office/powerpoint/2010/main" val="404222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F71B-89BF-2540-BD67-9DDBDB773A6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79413F6-2DA4-B446-B3D9-579F29883C01}"/>
              </a:ext>
            </a:extLst>
          </p:cNvPr>
          <p:cNvPicPr>
            <a:picLocks noChangeAspect="1"/>
          </p:cNvPicPr>
          <p:nvPr/>
        </p:nvPicPr>
        <p:blipFill>
          <a:blip r:embed="rId2"/>
          <a:stretch>
            <a:fillRect/>
          </a:stretch>
        </p:blipFill>
        <p:spPr>
          <a:xfrm>
            <a:off x="0" y="39086"/>
            <a:ext cx="12192000" cy="6779827"/>
          </a:xfrm>
          <a:prstGeom prst="rect">
            <a:avLst/>
          </a:prstGeom>
        </p:spPr>
      </p:pic>
    </p:spTree>
    <p:extLst>
      <p:ext uri="{BB962C8B-B14F-4D97-AF65-F5344CB8AC3E}">
        <p14:creationId xmlns:p14="http://schemas.microsoft.com/office/powerpoint/2010/main" val="2770775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F71B-89BF-2540-BD67-9DDBDB773A6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9666A3B-7D6C-9B44-9E53-BB3D2779A033}"/>
              </a:ext>
            </a:extLst>
          </p:cNvPr>
          <p:cNvPicPr>
            <a:picLocks noChangeAspect="1"/>
          </p:cNvPicPr>
          <p:nvPr/>
        </p:nvPicPr>
        <p:blipFill>
          <a:blip r:embed="rId2"/>
          <a:stretch>
            <a:fillRect/>
          </a:stretch>
        </p:blipFill>
        <p:spPr>
          <a:xfrm>
            <a:off x="0" y="18282"/>
            <a:ext cx="12192000" cy="6821436"/>
          </a:xfrm>
          <a:prstGeom prst="rect">
            <a:avLst/>
          </a:prstGeom>
        </p:spPr>
      </p:pic>
    </p:spTree>
    <p:extLst>
      <p:ext uri="{BB962C8B-B14F-4D97-AF65-F5344CB8AC3E}">
        <p14:creationId xmlns:p14="http://schemas.microsoft.com/office/powerpoint/2010/main" val="803109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43EA4-64D0-E344-BB4D-8E3ED54C9BE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8B5D164-0793-A44A-8014-65CFF9873D7D}"/>
              </a:ext>
            </a:extLst>
          </p:cNvPr>
          <p:cNvPicPr>
            <a:picLocks noChangeAspect="1"/>
          </p:cNvPicPr>
          <p:nvPr/>
        </p:nvPicPr>
        <p:blipFill>
          <a:blip r:embed="rId2"/>
          <a:stretch>
            <a:fillRect/>
          </a:stretch>
        </p:blipFill>
        <p:spPr>
          <a:xfrm>
            <a:off x="0" y="16435"/>
            <a:ext cx="12192000" cy="6825129"/>
          </a:xfrm>
          <a:prstGeom prst="rect">
            <a:avLst/>
          </a:prstGeom>
        </p:spPr>
      </p:pic>
      <p:sp>
        <p:nvSpPr>
          <p:cNvPr id="4" name="Smiley Face 3">
            <a:extLst>
              <a:ext uri="{FF2B5EF4-FFF2-40B4-BE49-F238E27FC236}">
                <a16:creationId xmlns:a16="http://schemas.microsoft.com/office/drawing/2014/main" id="{FAAC85CA-303A-4C45-80AA-21C32E77D297}"/>
              </a:ext>
            </a:extLst>
          </p:cNvPr>
          <p:cNvSpPr/>
          <p:nvPr/>
        </p:nvSpPr>
        <p:spPr>
          <a:xfrm>
            <a:off x="6324600" y="1905000"/>
            <a:ext cx="914400" cy="897964"/>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608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8BCEA-C307-0C47-B04B-18FD46D1DD7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3CDB154E-5B77-2440-8953-CB7132D2D499}"/>
              </a:ext>
            </a:extLst>
          </p:cNvPr>
          <p:cNvPicPr>
            <a:picLocks noChangeAspect="1"/>
          </p:cNvPicPr>
          <p:nvPr/>
        </p:nvPicPr>
        <p:blipFill>
          <a:blip r:embed="rId2"/>
          <a:stretch>
            <a:fillRect/>
          </a:stretch>
        </p:blipFill>
        <p:spPr>
          <a:xfrm>
            <a:off x="0" y="357821"/>
            <a:ext cx="12192000" cy="6142357"/>
          </a:xfrm>
          <a:prstGeom prst="rect">
            <a:avLst/>
          </a:prstGeom>
        </p:spPr>
      </p:pic>
      <p:sp>
        <p:nvSpPr>
          <p:cNvPr id="4" name="TextBox 3">
            <a:extLst>
              <a:ext uri="{FF2B5EF4-FFF2-40B4-BE49-F238E27FC236}">
                <a16:creationId xmlns:a16="http://schemas.microsoft.com/office/drawing/2014/main" id="{3FA46D92-B718-064E-9D6D-D55496A575DC}"/>
              </a:ext>
            </a:extLst>
          </p:cNvPr>
          <p:cNvSpPr txBox="1"/>
          <p:nvPr/>
        </p:nvSpPr>
        <p:spPr>
          <a:xfrm>
            <a:off x="381000" y="3733800"/>
            <a:ext cx="6705600" cy="707886"/>
          </a:xfrm>
          <a:prstGeom prst="rect">
            <a:avLst/>
          </a:prstGeom>
          <a:noFill/>
        </p:spPr>
        <p:txBody>
          <a:bodyPr wrap="square" rtlCol="0">
            <a:spAutoFit/>
          </a:bodyPr>
          <a:lstStyle/>
          <a:p>
            <a:r>
              <a:rPr lang="en-US" sz="4000" dirty="0">
                <a:highlight>
                  <a:srgbClr val="FFFF00"/>
                </a:highlight>
              </a:rPr>
              <a:t>What Could Go Wrong????</a:t>
            </a:r>
          </a:p>
        </p:txBody>
      </p:sp>
      <p:sp>
        <p:nvSpPr>
          <p:cNvPr id="6" name="Rectangle 5">
            <a:extLst>
              <a:ext uri="{FF2B5EF4-FFF2-40B4-BE49-F238E27FC236}">
                <a16:creationId xmlns:a16="http://schemas.microsoft.com/office/drawing/2014/main" id="{AD3F98B4-1303-DB46-92FE-9E150ABF61DA}"/>
              </a:ext>
            </a:extLst>
          </p:cNvPr>
          <p:cNvSpPr/>
          <p:nvPr/>
        </p:nvSpPr>
        <p:spPr>
          <a:xfrm>
            <a:off x="361627" y="5638800"/>
            <a:ext cx="7848600" cy="369332"/>
          </a:xfrm>
          <a:prstGeom prst="rect">
            <a:avLst/>
          </a:prstGeom>
        </p:spPr>
        <p:txBody>
          <a:bodyPr wrap="square">
            <a:spAutoFit/>
          </a:bodyPr>
          <a:lstStyle/>
          <a:p>
            <a:r>
              <a:rPr lang="en-US" dirty="0">
                <a:solidFill>
                  <a:schemeClr val="bg1"/>
                </a:solidFill>
                <a:latin typeface="Times" pitchFamily="2" charset="0"/>
              </a:rPr>
              <a:t>As the saying goes, algorithms that forget their history are doomed to repeat it.</a:t>
            </a:r>
            <a:endParaRPr lang="en-US" dirty="0">
              <a:solidFill>
                <a:schemeClr val="bg1"/>
              </a:solidFill>
              <a:effectLst/>
              <a:latin typeface="Times" pitchFamily="2" charset="0"/>
            </a:endParaRPr>
          </a:p>
        </p:txBody>
      </p:sp>
    </p:spTree>
    <p:extLst>
      <p:ext uri="{BB962C8B-B14F-4D97-AF65-F5344CB8AC3E}">
        <p14:creationId xmlns:p14="http://schemas.microsoft.com/office/powerpoint/2010/main" val="743334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t>State Space Graphs</a:t>
            </a:r>
          </a:p>
        </p:txBody>
      </p:sp>
      <p:sp>
        <p:nvSpPr>
          <p:cNvPr id="100" name="Rectangle 3"/>
          <p:cNvSpPr>
            <a:spLocks noGrp="1" noChangeArrowheads="1"/>
          </p:cNvSpPr>
          <p:nvPr>
            <p:ph idx="1"/>
          </p:nvPr>
        </p:nvSpPr>
        <p:spPr>
          <a:xfrm>
            <a:off x="457200" y="1657353"/>
            <a:ext cx="6324600" cy="4525963"/>
          </a:xfrm>
        </p:spPr>
        <p:txBody>
          <a:bodyPr/>
          <a:lstStyle/>
          <a:p>
            <a:pPr eaLnBrk="1" hangingPunct="1"/>
            <a:r>
              <a:rPr lang="en-US" sz="2400" dirty="0"/>
              <a:t>State space graph: A mathematical representation of a search problem</a:t>
            </a:r>
          </a:p>
          <a:p>
            <a:pPr lvl="1" eaLnBrk="1" hangingPunct="1"/>
            <a:r>
              <a:rPr lang="en-US" sz="1900" dirty="0"/>
              <a:t>Nodes are (abstracted) world configurations</a:t>
            </a:r>
          </a:p>
          <a:p>
            <a:pPr lvl="1" eaLnBrk="1" hangingPunct="1"/>
            <a:r>
              <a:rPr lang="en-US" sz="1900" dirty="0"/>
              <a:t>Arcs represent transitions (labeled with actions)</a:t>
            </a:r>
          </a:p>
          <a:p>
            <a:pPr lvl="1" eaLnBrk="1" hangingPunct="1"/>
            <a:r>
              <a:rPr lang="en-US" sz="1900" dirty="0"/>
              <a:t>The goal test is a set of goal nodes (maybe only one)</a:t>
            </a:r>
          </a:p>
          <a:p>
            <a:pPr lvl="1" eaLnBrk="1" hangingPunct="1"/>
            <a:endParaRPr lang="en-US" sz="2000" dirty="0"/>
          </a:p>
          <a:p>
            <a:pPr eaLnBrk="1" hangingPunct="1"/>
            <a:r>
              <a:rPr lang="en-US" sz="2400" dirty="0">
                <a:highlight>
                  <a:srgbClr val="FFFF00"/>
                </a:highlight>
              </a:rPr>
              <a:t>In a state space graph</a:t>
            </a:r>
            <a:r>
              <a:rPr lang="en-US" sz="2400" dirty="0"/>
              <a:t>, each state occurs only once! No Loops </a:t>
            </a:r>
            <a:r>
              <a:rPr lang="en-US" sz="2400" dirty="0">
                <a:sym typeface="Wingdings" pitchFamily="2" charset="2"/>
              </a:rPr>
              <a:t></a:t>
            </a:r>
            <a:endParaRPr lang="en-US" sz="2400" dirty="0"/>
          </a:p>
          <a:p>
            <a:pPr lvl="1" eaLnBrk="1" hangingPunct="1"/>
            <a:endParaRPr lang="en-US" sz="2000" dirty="0"/>
          </a:p>
          <a:p>
            <a:r>
              <a:rPr lang="en-US" sz="2400" dirty="0"/>
              <a:t>We can rarely build this full graph in memory (it’s too big), but it’s a useful idea</a:t>
            </a:r>
          </a:p>
          <a:p>
            <a:pPr eaLnBrk="1" hangingPunct="1"/>
            <a:endParaRPr lang="en-US" sz="2400" dirty="0"/>
          </a:p>
          <a:p>
            <a:pPr eaLnBrk="1" hangingPunct="1">
              <a:buFont typeface="Wingdings" pitchFamily="2" charset="2"/>
              <a:buNone/>
            </a:pPr>
            <a:endParaRPr lang="en-US" sz="2400" dirty="0"/>
          </a:p>
        </p:txBody>
      </p:sp>
      <p:grpSp>
        <p:nvGrpSpPr>
          <p:cNvPr id="3" name="Group 2">
            <a:extLst>
              <a:ext uri="{FF2B5EF4-FFF2-40B4-BE49-F238E27FC236}">
                <a16:creationId xmlns:a16="http://schemas.microsoft.com/office/drawing/2014/main" id="{DFF72E77-0FAB-1C4E-95E5-9AAD225554A1}"/>
              </a:ext>
            </a:extLst>
          </p:cNvPr>
          <p:cNvGrpSpPr/>
          <p:nvPr/>
        </p:nvGrpSpPr>
        <p:grpSpPr>
          <a:xfrm>
            <a:off x="7391400" y="1295400"/>
            <a:ext cx="4645573" cy="5257800"/>
            <a:chOff x="7391400" y="1295400"/>
            <a:chExt cx="4645573" cy="5257800"/>
          </a:xfrm>
        </p:grpSpPr>
        <p:pic>
          <p:nvPicPr>
            <p:cNvPr id="34" name="Picture 11"/>
            <p:cNvPicPr>
              <a:picLocks noChangeAspect="1" noChangeArrowheads="1"/>
            </p:cNvPicPr>
            <p:nvPr/>
          </p:nvPicPr>
          <p:blipFill>
            <a:blip r:embed="rId3" cstate="print"/>
            <a:srcRect/>
            <a:stretch>
              <a:fillRect/>
            </a:stretch>
          </p:blipFill>
          <p:spPr bwMode="auto">
            <a:xfrm>
              <a:off x="7391400" y="3631172"/>
              <a:ext cx="516608" cy="552316"/>
            </a:xfrm>
            <a:prstGeom prst="rect">
              <a:avLst/>
            </a:prstGeom>
            <a:noFill/>
            <a:ln w="9525">
              <a:noFill/>
              <a:miter lim="800000"/>
              <a:headEnd/>
              <a:tailEnd/>
            </a:ln>
          </p:spPr>
        </p:pic>
        <p:pic>
          <p:nvPicPr>
            <p:cNvPr id="35" name="Picture 12"/>
            <p:cNvPicPr>
              <a:picLocks noChangeAspect="1" noChangeArrowheads="1"/>
            </p:cNvPicPr>
            <p:nvPr/>
          </p:nvPicPr>
          <p:blipFill>
            <a:blip r:embed="rId4" cstate="print"/>
            <a:srcRect/>
            <a:stretch>
              <a:fillRect/>
            </a:stretch>
          </p:blipFill>
          <p:spPr bwMode="auto">
            <a:xfrm>
              <a:off x="8585597" y="2950806"/>
              <a:ext cx="509291" cy="544601"/>
            </a:xfrm>
            <a:prstGeom prst="rect">
              <a:avLst/>
            </a:prstGeom>
            <a:noFill/>
            <a:ln w="9525">
              <a:noFill/>
              <a:miter lim="800000"/>
              <a:headEnd/>
              <a:tailEnd/>
            </a:ln>
          </p:spPr>
        </p:pic>
        <p:pic>
          <p:nvPicPr>
            <p:cNvPr id="36" name="Picture 13"/>
            <p:cNvPicPr>
              <a:picLocks noChangeAspect="1" noChangeArrowheads="1"/>
            </p:cNvPicPr>
            <p:nvPr/>
          </p:nvPicPr>
          <p:blipFill>
            <a:blip r:embed="rId5" cstate="print"/>
            <a:srcRect/>
            <a:stretch>
              <a:fillRect/>
            </a:stretch>
          </p:blipFill>
          <p:spPr bwMode="auto">
            <a:xfrm>
              <a:off x="8603157" y="4365537"/>
              <a:ext cx="509291" cy="544601"/>
            </a:xfrm>
            <a:prstGeom prst="rect">
              <a:avLst/>
            </a:prstGeom>
            <a:noFill/>
            <a:ln w="9525">
              <a:noFill/>
              <a:miter lim="800000"/>
              <a:headEnd/>
              <a:tailEnd/>
            </a:ln>
          </p:spPr>
        </p:pic>
        <p:sp>
          <p:nvSpPr>
            <p:cNvPr id="37" name="Line 14"/>
            <p:cNvSpPr>
              <a:spLocks noChangeShapeType="1"/>
            </p:cNvSpPr>
            <p:nvPr/>
          </p:nvSpPr>
          <p:spPr bwMode="auto">
            <a:xfrm flipV="1">
              <a:off x="8023623" y="3247019"/>
              <a:ext cx="421481" cy="296214"/>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38" name="Line 15"/>
            <p:cNvSpPr>
              <a:spLocks noChangeShapeType="1"/>
            </p:cNvSpPr>
            <p:nvPr/>
          </p:nvSpPr>
          <p:spPr bwMode="auto">
            <a:xfrm>
              <a:off x="8023622" y="4283769"/>
              <a:ext cx="421481" cy="296214"/>
            </a:xfrm>
            <a:prstGeom prst="line">
              <a:avLst/>
            </a:prstGeom>
            <a:noFill/>
            <a:ln w="9525">
              <a:solidFill>
                <a:schemeClr val="tx1"/>
              </a:solidFill>
              <a:round/>
              <a:headEnd/>
              <a:tailEnd type="triangle" w="med" len="med"/>
            </a:ln>
          </p:spPr>
          <p:txBody>
            <a:bodyPr lIns="91436" tIns="45718" rIns="91436" bIns="45718"/>
            <a:lstStyle/>
            <a:p>
              <a:endParaRPr lang="en-US"/>
            </a:p>
          </p:txBody>
        </p:sp>
        <p:pic>
          <p:nvPicPr>
            <p:cNvPr id="42" name="Picture 11"/>
            <p:cNvPicPr preferRelativeResize="0">
              <a:picLocks noChangeArrowheads="1"/>
            </p:cNvPicPr>
            <p:nvPr/>
          </p:nvPicPr>
          <p:blipFill>
            <a:blip r:embed="rId3" cstate="print"/>
            <a:srcRect/>
            <a:stretch>
              <a:fillRect/>
            </a:stretch>
          </p:blipFill>
          <p:spPr bwMode="auto">
            <a:xfrm rot="16200000" flipV="1">
              <a:off x="9825712" y="2961788"/>
              <a:ext cx="544602" cy="522637"/>
            </a:xfrm>
            <a:prstGeom prst="rect">
              <a:avLst/>
            </a:prstGeom>
            <a:noFill/>
            <a:ln w="9525">
              <a:noFill/>
              <a:miter lim="800000"/>
              <a:headEnd/>
              <a:tailEnd/>
            </a:ln>
          </p:spPr>
        </p:pic>
        <p:sp>
          <p:nvSpPr>
            <p:cNvPr id="43" name="Rectangle 42"/>
            <p:cNvSpPr/>
            <p:nvPr/>
          </p:nvSpPr>
          <p:spPr>
            <a:xfrm>
              <a:off x="9977188" y="3172965"/>
              <a:ext cx="70247" cy="74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11"/>
            <p:cNvPicPr>
              <a:picLocks noChangeAspect="1" noChangeArrowheads="1"/>
            </p:cNvPicPr>
            <p:nvPr/>
          </p:nvPicPr>
          <p:blipFill>
            <a:blip r:embed="rId3" cstate="print"/>
            <a:srcRect/>
            <a:stretch>
              <a:fillRect/>
            </a:stretch>
          </p:blipFill>
          <p:spPr bwMode="auto">
            <a:xfrm>
              <a:off x="9867602" y="4357822"/>
              <a:ext cx="516608" cy="552316"/>
            </a:xfrm>
            <a:prstGeom prst="rect">
              <a:avLst/>
            </a:prstGeom>
            <a:noFill/>
            <a:ln w="9525">
              <a:noFill/>
              <a:miter lim="800000"/>
              <a:headEnd/>
              <a:tailEnd/>
            </a:ln>
          </p:spPr>
        </p:pic>
        <p:sp>
          <p:nvSpPr>
            <p:cNvPr id="45" name="Rectangle 44"/>
            <p:cNvSpPr/>
            <p:nvPr/>
          </p:nvSpPr>
          <p:spPr>
            <a:xfrm>
              <a:off x="10078343" y="4687977"/>
              <a:ext cx="70247" cy="740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12"/>
            <p:cNvPicPr>
              <a:picLocks noChangeAspect="1" noChangeArrowheads="1"/>
            </p:cNvPicPr>
            <p:nvPr/>
          </p:nvPicPr>
          <p:blipFill>
            <a:blip r:embed="rId4" cstate="print"/>
            <a:srcRect/>
            <a:stretch>
              <a:fillRect/>
            </a:stretch>
          </p:blipFill>
          <p:spPr bwMode="auto">
            <a:xfrm>
              <a:off x="11044238" y="3691340"/>
              <a:ext cx="509291" cy="544601"/>
            </a:xfrm>
            <a:prstGeom prst="rect">
              <a:avLst/>
            </a:prstGeom>
            <a:noFill/>
            <a:ln w="9525">
              <a:noFill/>
              <a:miter lim="800000"/>
              <a:headEnd/>
              <a:tailEnd/>
            </a:ln>
          </p:spPr>
        </p:pic>
        <p:sp>
          <p:nvSpPr>
            <p:cNvPr id="47" name="Rectangle 46"/>
            <p:cNvSpPr/>
            <p:nvPr/>
          </p:nvSpPr>
          <p:spPr>
            <a:xfrm>
              <a:off x="11272541" y="4013781"/>
              <a:ext cx="70247" cy="74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Line 14"/>
            <p:cNvSpPr>
              <a:spLocks noChangeShapeType="1"/>
            </p:cNvSpPr>
            <p:nvPr/>
          </p:nvSpPr>
          <p:spPr bwMode="auto">
            <a:xfrm>
              <a:off x="9217820" y="3247019"/>
              <a:ext cx="491727" cy="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52" name="Line 14"/>
            <p:cNvSpPr>
              <a:spLocks noChangeShapeType="1"/>
            </p:cNvSpPr>
            <p:nvPr/>
          </p:nvSpPr>
          <p:spPr bwMode="auto">
            <a:xfrm>
              <a:off x="9217819" y="4654036"/>
              <a:ext cx="491727" cy="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53" name="Line 14"/>
            <p:cNvSpPr>
              <a:spLocks noChangeShapeType="1"/>
            </p:cNvSpPr>
            <p:nvPr/>
          </p:nvSpPr>
          <p:spPr bwMode="auto">
            <a:xfrm flipV="1">
              <a:off x="10552509" y="4283769"/>
              <a:ext cx="421481" cy="370268"/>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54" name="Line 14"/>
            <p:cNvSpPr>
              <a:spLocks noChangeShapeType="1"/>
            </p:cNvSpPr>
            <p:nvPr/>
          </p:nvSpPr>
          <p:spPr bwMode="auto">
            <a:xfrm>
              <a:off x="10482263" y="3321073"/>
              <a:ext cx="421481" cy="370268"/>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64" name="Line 14"/>
            <p:cNvSpPr>
              <a:spLocks noChangeShapeType="1"/>
            </p:cNvSpPr>
            <p:nvPr/>
          </p:nvSpPr>
          <p:spPr bwMode="auto">
            <a:xfrm flipV="1">
              <a:off x="8866584" y="2358377"/>
              <a:ext cx="0" cy="444321"/>
            </a:xfrm>
            <a:prstGeom prst="line">
              <a:avLst/>
            </a:prstGeom>
            <a:noFill/>
            <a:ln w="9525">
              <a:solidFill>
                <a:schemeClr val="tx1"/>
              </a:solidFill>
              <a:round/>
              <a:headEnd/>
              <a:tailEnd type="triangle" w="med" len="med"/>
            </a:ln>
          </p:spPr>
          <p:txBody>
            <a:bodyPr lIns="91436" tIns="45718" rIns="91436" bIns="45718"/>
            <a:lstStyle/>
            <a:p>
              <a:endParaRPr lang="en-US"/>
            </a:p>
          </p:txBody>
        </p:sp>
        <p:pic>
          <p:nvPicPr>
            <p:cNvPr id="55" name="Picture 12"/>
            <p:cNvPicPr>
              <a:picLocks noChangeAspect="1" noChangeArrowheads="1"/>
            </p:cNvPicPr>
            <p:nvPr/>
          </p:nvPicPr>
          <p:blipFill>
            <a:blip r:embed="rId4" cstate="print"/>
            <a:srcRect/>
            <a:stretch>
              <a:fillRect/>
            </a:stretch>
          </p:blipFill>
          <p:spPr bwMode="auto">
            <a:xfrm>
              <a:off x="9779794" y="1739722"/>
              <a:ext cx="509291" cy="544601"/>
            </a:xfrm>
            <a:prstGeom prst="rect">
              <a:avLst/>
            </a:prstGeom>
            <a:noFill/>
            <a:ln w="9525">
              <a:noFill/>
              <a:miter lim="800000"/>
              <a:headEnd/>
              <a:tailEnd/>
            </a:ln>
          </p:spPr>
        </p:pic>
        <p:sp>
          <p:nvSpPr>
            <p:cNvPr id="56" name="Rectangle 55"/>
            <p:cNvSpPr/>
            <p:nvPr/>
          </p:nvSpPr>
          <p:spPr>
            <a:xfrm>
              <a:off x="9867604" y="1887829"/>
              <a:ext cx="140494" cy="74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11"/>
            <p:cNvPicPr preferRelativeResize="0">
              <a:picLocks noChangeArrowheads="1"/>
            </p:cNvPicPr>
            <p:nvPr/>
          </p:nvPicPr>
          <p:blipFill>
            <a:blip r:embed="rId3" cstate="print"/>
            <a:srcRect/>
            <a:stretch>
              <a:fillRect/>
            </a:stretch>
          </p:blipFill>
          <p:spPr bwMode="auto">
            <a:xfrm rot="16200000" flipV="1">
              <a:off x="11033255" y="1750704"/>
              <a:ext cx="544602" cy="522637"/>
            </a:xfrm>
            <a:prstGeom prst="rect">
              <a:avLst/>
            </a:prstGeom>
            <a:noFill/>
            <a:ln w="9525">
              <a:noFill/>
              <a:miter lim="800000"/>
              <a:headEnd/>
              <a:tailEnd/>
            </a:ln>
          </p:spPr>
        </p:pic>
        <p:sp>
          <p:nvSpPr>
            <p:cNvPr id="60" name="Rectangle 59"/>
            <p:cNvSpPr/>
            <p:nvPr/>
          </p:nvSpPr>
          <p:spPr>
            <a:xfrm>
              <a:off x="11145393" y="1840002"/>
              <a:ext cx="70247" cy="195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11"/>
            <p:cNvPicPr preferRelativeResize="0">
              <a:picLocks noChangeArrowheads="1"/>
            </p:cNvPicPr>
            <p:nvPr/>
          </p:nvPicPr>
          <p:blipFill>
            <a:blip r:embed="rId3" cstate="print"/>
            <a:srcRect/>
            <a:stretch>
              <a:fillRect/>
            </a:stretch>
          </p:blipFill>
          <p:spPr bwMode="auto">
            <a:xfrm rot="5400000">
              <a:off x="8575880" y="1751969"/>
              <a:ext cx="542071" cy="522637"/>
            </a:xfrm>
            <a:prstGeom prst="rect">
              <a:avLst/>
            </a:prstGeom>
            <a:noFill/>
            <a:ln w="9525">
              <a:noFill/>
              <a:miter lim="800000"/>
              <a:headEnd/>
              <a:tailEnd/>
            </a:ln>
          </p:spPr>
        </p:pic>
        <p:sp>
          <p:nvSpPr>
            <p:cNvPr id="63" name="Rectangle 62"/>
            <p:cNvSpPr/>
            <p:nvPr/>
          </p:nvSpPr>
          <p:spPr>
            <a:xfrm flipV="1">
              <a:off x="8686753" y="1989486"/>
              <a:ext cx="70247" cy="1950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Line 14"/>
            <p:cNvSpPr>
              <a:spLocks noChangeShapeType="1"/>
            </p:cNvSpPr>
            <p:nvPr/>
          </p:nvSpPr>
          <p:spPr bwMode="auto">
            <a:xfrm flipV="1">
              <a:off x="9288066" y="1914056"/>
              <a:ext cx="351234" cy="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67" name="Line 14"/>
            <p:cNvSpPr>
              <a:spLocks noChangeShapeType="1"/>
            </p:cNvSpPr>
            <p:nvPr/>
          </p:nvSpPr>
          <p:spPr bwMode="auto">
            <a:xfrm flipH="1" flipV="1">
              <a:off x="9288066" y="2136216"/>
              <a:ext cx="351234" cy="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68" name="Line 14"/>
            <p:cNvSpPr>
              <a:spLocks noChangeShapeType="1"/>
            </p:cNvSpPr>
            <p:nvPr/>
          </p:nvSpPr>
          <p:spPr bwMode="auto">
            <a:xfrm flipV="1">
              <a:off x="10482262" y="1914056"/>
              <a:ext cx="351234" cy="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69" name="Line 14"/>
            <p:cNvSpPr>
              <a:spLocks noChangeShapeType="1"/>
            </p:cNvSpPr>
            <p:nvPr/>
          </p:nvSpPr>
          <p:spPr bwMode="auto">
            <a:xfrm flipH="1" flipV="1">
              <a:off x="10482262" y="2136216"/>
              <a:ext cx="351234" cy="0"/>
            </a:xfrm>
            <a:prstGeom prst="line">
              <a:avLst/>
            </a:prstGeom>
            <a:noFill/>
            <a:ln w="9525">
              <a:solidFill>
                <a:schemeClr val="tx1"/>
              </a:solidFill>
              <a:round/>
              <a:headEnd/>
              <a:tailEnd type="triangle" w="med" len="med"/>
            </a:ln>
          </p:spPr>
          <p:txBody>
            <a:bodyPr lIns="91436" tIns="45718" rIns="91436" bIns="45718"/>
            <a:lstStyle/>
            <a:p>
              <a:endParaRPr lang="en-US"/>
            </a:p>
          </p:txBody>
        </p:sp>
        <p:pic>
          <p:nvPicPr>
            <p:cNvPr id="83" name="Picture 12"/>
            <p:cNvPicPr>
              <a:picLocks noChangeAspect="1" noChangeArrowheads="1"/>
            </p:cNvPicPr>
            <p:nvPr/>
          </p:nvPicPr>
          <p:blipFill>
            <a:blip r:embed="rId4" cstate="print"/>
            <a:srcRect/>
            <a:stretch>
              <a:fillRect/>
            </a:stretch>
          </p:blipFill>
          <p:spPr bwMode="auto">
            <a:xfrm rot="16200000" flipV="1">
              <a:off x="9805334" y="5630668"/>
              <a:ext cx="536889" cy="514206"/>
            </a:xfrm>
            <a:prstGeom prst="rect">
              <a:avLst/>
            </a:prstGeom>
            <a:noFill/>
            <a:ln w="9525">
              <a:noFill/>
              <a:miter lim="800000"/>
              <a:headEnd/>
              <a:tailEnd/>
            </a:ln>
          </p:spPr>
        </p:pic>
        <p:sp>
          <p:nvSpPr>
            <p:cNvPr id="84" name="Rectangle 83"/>
            <p:cNvSpPr/>
            <p:nvPr/>
          </p:nvSpPr>
          <p:spPr>
            <a:xfrm flipV="1">
              <a:off x="10131029" y="5912946"/>
              <a:ext cx="140494" cy="1477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11"/>
            <p:cNvPicPr preferRelativeResize="0">
              <a:picLocks noChangeArrowheads="1"/>
            </p:cNvPicPr>
            <p:nvPr/>
          </p:nvPicPr>
          <p:blipFill>
            <a:blip r:embed="rId3" cstate="print"/>
            <a:srcRect/>
            <a:stretch>
              <a:fillRect/>
            </a:stretch>
          </p:blipFill>
          <p:spPr bwMode="auto">
            <a:xfrm>
              <a:off x="11087791" y="5612289"/>
              <a:ext cx="514207" cy="550959"/>
            </a:xfrm>
            <a:prstGeom prst="rect">
              <a:avLst/>
            </a:prstGeom>
            <a:noFill/>
            <a:ln w="9525">
              <a:noFill/>
              <a:miter lim="800000"/>
              <a:headEnd/>
              <a:tailEnd/>
            </a:ln>
          </p:spPr>
        </p:pic>
        <p:sp>
          <p:nvSpPr>
            <p:cNvPr id="82" name="Rectangle 81"/>
            <p:cNvSpPr/>
            <p:nvPr/>
          </p:nvSpPr>
          <p:spPr>
            <a:xfrm flipV="1">
              <a:off x="11325225" y="5912944"/>
              <a:ext cx="140493" cy="1460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11"/>
            <p:cNvPicPr preferRelativeResize="0">
              <a:picLocks noChangeArrowheads="1"/>
            </p:cNvPicPr>
            <p:nvPr/>
          </p:nvPicPr>
          <p:blipFill>
            <a:blip r:embed="rId3" cstate="print"/>
            <a:srcRect/>
            <a:stretch>
              <a:fillRect/>
            </a:stretch>
          </p:blipFill>
          <p:spPr bwMode="auto">
            <a:xfrm rot="10800000" flipV="1">
              <a:off x="8630345" y="5611031"/>
              <a:ext cx="511818" cy="550959"/>
            </a:xfrm>
            <a:prstGeom prst="rect">
              <a:avLst/>
            </a:prstGeom>
            <a:noFill/>
            <a:ln w="9525">
              <a:noFill/>
              <a:miter lim="800000"/>
              <a:headEnd/>
              <a:tailEnd/>
            </a:ln>
          </p:spPr>
        </p:pic>
        <p:sp>
          <p:nvSpPr>
            <p:cNvPr id="80" name="Rectangle 79"/>
            <p:cNvSpPr/>
            <p:nvPr/>
          </p:nvSpPr>
          <p:spPr>
            <a:xfrm>
              <a:off x="8726091" y="5912948"/>
              <a:ext cx="210741" cy="1481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Line 14"/>
            <p:cNvSpPr>
              <a:spLocks noChangeShapeType="1"/>
            </p:cNvSpPr>
            <p:nvPr/>
          </p:nvSpPr>
          <p:spPr bwMode="auto">
            <a:xfrm>
              <a:off x="9327404" y="5985280"/>
              <a:ext cx="351234" cy="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76" name="Line 14"/>
            <p:cNvSpPr>
              <a:spLocks noChangeShapeType="1"/>
            </p:cNvSpPr>
            <p:nvPr/>
          </p:nvSpPr>
          <p:spPr bwMode="auto">
            <a:xfrm flipH="1">
              <a:off x="9327404" y="5764152"/>
              <a:ext cx="351234" cy="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77" name="Line 14"/>
            <p:cNvSpPr>
              <a:spLocks noChangeShapeType="1"/>
            </p:cNvSpPr>
            <p:nvPr/>
          </p:nvSpPr>
          <p:spPr bwMode="auto">
            <a:xfrm>
              <a:off x="10521601" y="5985280"/>
              <a:ext cx="351234" cy="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78" name="Line 14"/>
            <p:cNvSpPr>
              <a:spLocks noChangeShapeType="1"/>
            </p:cNvSpPr>
            <p:nvPr/>
          </p:nvSpPr>
          <p:spPr bwMode="auto">
            <a:xfrm flipH="1">
              <a:off x="10521601" y="5764152"/>
              <a:ext cx="351234" cy="0"/>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85" name="Line 14"/>
            <p:cNvSpPr>
              <a:spLocks noChangeShapeType="1"/>
            </p:cNvSpPr>
            <p:nvPr/>
          </p:nvSpPr>
          <p:spPr bwMode="auto">
            <a:xfrm>
              <a:off x="8866584" y="5024304"/>
              <a:ext cx="0" cy="444321"/>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86" name="Line 14"/>
            <p:cNvSpPr>
              <a:spLocks noChangeShapeType="1"/>
            </p:cNvSpPr>
            <p:nvPr/>
          </p:nvSpPr>
          <p:spPr bwMode="auto">
            <a:xfrm flipV="1">
              <a:off x="11325225" y="5098357"/>
              <a:ext cx="280988" cy="370268"/>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87" name="Line 14"/>
            <p:cNvSpPr>
              <a:spLocks noChangeShapeType="1"/>
            </p:cNvSpPr>
            <p:nvPr/>
          </p:nvSpPr>
          <p:spPr bwMode="auto">
            <a:xfrm>
              <a:off x="10060781" y="6256986"/>
              <a:ext cx="0" cy="296214"/>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88" name="Line 14"/>
            <p:cNvSpPr>
              <a:spLocks noChangeShapeType="1"/>
            </p:cNvSpPr>
            <p:nvPr/>
          </p:nvSpPr>
          <p:spPr bwMode="auto">
            <a:xfrm flipV="1">
              <a:off x="10060781" y="1295400"/>
              <a:ext cx="0" cy="296214"/>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89" name="Line 14"/>
            <p:cNvSpPr>
              <a:spLocks noChangeShapeType="1"/>
            </p:cNvSpPr>
            <p:nvPr/>
          </p:nvSpPr>
          <p:spPr bwMode="auto">
            <a:xfrm flipV="1">
              <a:off x="8866584" y="1295400"/>
              <a:ext cx="0" cy="296214"/>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90" name="Line 14"/>
            <p:cNvSpPr>
              <a:spLocks noChangeShapeType="1"/>
            </p:cNvSpPr>
            <p:nvPr/>
          </p:nvSpPr>
          <p:spPr bwMode="auto">
            <a:xfrm flipV="1">
              <a:off x="11325225" y="1295400"/>
              <a:ext cx="0" cy="296214"/>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91" name="Line 14"/>
            <p:cNvSpPr>
              <a:spLocks noChangeShapeType="1"/>
            </p:cNvSpPr>
            <p:nvPr/>
          </p:nvSpPr>
          <p:spPr bwMode="auto">
            <a:xfrm>
              <a:off x="8866584" y="6256986"/>
              <a:ext cx="0" cy="296214"/>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92" name="Line 14"/>
            <p:cNvSpPr>
              <a:spLocks noChangeShapeType="1"/>
            </p:cNvSpPr>
            <p:nvPr/>
          </p:nvSpPr>
          <p:spPr bwMode="auto">
            <a:xfrm>
              <a:off x="11325225" y="6256986"/>
              <a:ext cx="0" cy="296214"/>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93" name="Line 14"/>
            <p:cNvSpPr>
              <a:spLocks noChangeShapeType="1"/>
            </p:cNvSpPr>
            <p:nvPr/>
          </p:nvSpPr>
          <p:spPr bwMode="auto">
            <a:xfrm flipV="1">
              <a:off x="11676459" y="3294845"/>
              <a:ext cx="210741" cy="370268"/>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94" name="Line 14"/>
            <p:cNvSpPr>
              <a:spLocks noChangeShapeType="1"/>
            </p:cNvSpPr>
            <p:nvPr/>
          </p:nvSpPr>
          <p:spPr bwMode="auto">
            <a:xfrm>
              <a:off x="11676459" y="4257541"/>
              <a:ext cx="210741" cy="370268"/>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95" name="Line 14"/>
            <p:cNvSpPr>
              <a:spLocks noChangeShapeType="1"/>
            </p:cNvSpPr>
            <p:nvPr/>
          </p:nvSpPr>
          <p:spPr bwMode="auto">
            <a:xfrm flipV="1">
              <a:off x="10482263" y="2776470"/>
              <a:ext cx="210741" cy="370268"/>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96" name="Line 14"/>
            <p:cNvSpPr>
              <a:spLocks noChangeShapeType="1"/>
            </p:cNvSpPr>
            <p:nvPr/>
          </p:nvSpPr>
          <p:spPr bwMode="auto">
            <a:xfrm>
              <a:off x="10552509" y="4849969"/>
              <a:ext cx="210741" cy="370268"/>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97" name="Line 14"/>
            <p:cNvSpPr>
              <a:spLocks noChangeShapeType="1"/>
            </p:cNvSpPr>
            <p:nvPr/>
          </p:nvSpPr>
          <p:spPr bwMode="auto">
            <a:xfrm flipH="1">
              <a:off x="8164116" y="4998076"/>
              <a:ext cx="351234" cy="296214"/>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98" name="Line 14"/>
            <p:cNvSpPr>
              <a:spLocks noChangeShapeType="1"/>
            </p:cNvSpPr>
            <p:nvPr/>
          </p:nvSpPr>
          <p:spPr bwMode="auto">
            <a:xfrm flipH="1" flipV="1">
              <a:off x="7953375" y="2702417"/>
              <a:ext cx="491728" cy="296214"/>
            </a:xfrm>
            <a:prstGeom prst="line">
              <a:avLst/>
            </a:prstGeom>
            <a:noFill/>
            <a:ln w="9525">
              <a:solidFill>
                <a:schemeClr val="tx1"/>
              </a:solidFill>
              <a:round/>
              <a:headEnd/>
              <a:tailEnd type="triangle" w="med" len="med"/>
            </a:ln>
          </p:spPr>
          <p:txBody>
            <a:bodyPr lIns="91436" tIns="45718" rIns="91436" bIns="45718"/>
            <a:lstStyle/>
            <a:p>
              <a:endParaRPr lang="en-US"/>
            </a:p>
          </p:txBody>
        </p:sp>
        <p:sp>
          <p:nvSpPr>
            <p:cNvPr id="101" name="TextBox 100">
              <a:extLst>
                <a:ext uri="{FF2B5EF4-FFF2-40B4-BE49-F238E27FC236}">
                  <a16:creationId xmlns:a16="http://schemas.microsoft.com/office/drawing/2014/main" id="{12720998-05A4-A244-ACC7-FA82762EF9DD}"/>
                </a:ext>
              </a:extLst>
            </p:cNvPr>
            <p:cNvSpPr txBox="1"/>
            <p:nvPr/>
          </p:nvSpPr>
          <p:spPr>
            <a:xfrm>
              <a:off x="9288601" y="1613550"/>
              <a:ext cx="320922" cy="338554"/>
            </a:xfrm>
            <a:prstGeom prst="rect">
              <a:avLst/>
            </a:prstGeom>
            <a:noFill/>
          </p:spPr>
          <p:txBody>
            <a:bodyPr wrap="none" rtlCol="0">
              <a:spAutoFit/>
            </a:bodyPr>
            <a:lstStyle/>
            <a:p>
              <a:r>
                <a:rPr lang="en-US" sz="1600" dirty="0">
                  <a:solidFill>
                    <a:srgbClr val="0033CC"/>
                  </a:solidFill>
                </a:rPr>
                <a:t>S</a:t>
              </a:r>
            </a:p>
          </p:txBody>
        </p:sp>
        <p:sp>
          <p:nvSpPr>
            <p:cNvPr id="102" name="TextBox 101">
              <a:extLst>
                <a:ext uri="{FF2B5EF4-FFF2-40B4-BE49-F238E27FC236}">
                  <a16:creationId xmlns:a16="http://schemas.microsoft.com/office/drawing/2014/main" id="{347B65E5-4589-9041-884A-5CF73A6B04BC}"/>
                </a:ext>
              </a:extLst>
            </p:cNvPr>
            <p:cNvSpPr txBox="1"/>
            <p:nvPr/>
          </p:nvSpPr>
          <p:spPr>
            <a:xfrm>
              <a:off x="8582253" y="1324263"/>
              <a:ext cx="320922" cy="338554"/>
            </a:xfrm>
            <a:prstGeom prst="rect">
              <a:avLst/>
            </a:prstGeom>
            <a:noFill/>
          </p:spPr>
          <p:txBody>
            <a:bodyPr wrap="none" rtlCol="0">
              <a:spAutoFit/>
            </a:bodyPr>
            <a:lstStyle/>
            <a:p>
              <a:r>
                <a:rPr lang="en-US" sz="1600" dirty="0">
                  <a:solidFill>
                    <a:srgbClr val="0033CC"/>
                  </a:solidFill>
                </a:rPr>
                <a:t>E</a:t>
              </a:r>
            </a:p>
          </p:txBody>
        </p:sp>
        <p:sp>
          <p:nvSpPr>
            <p:cNvPr id="104" name="TextBox 103">
              <a:extLst>
                <a:ext uri="{FF2B5EF4-FFF2-40B4-BE49-F238E27FC236}">
                  <a16:creationId xmlns:a16="http://schemas.microsoft.com/office/drawing/2014/main" id="{2CA4AAF6-9A58-6946-9881-6F1F4BDA9FE1}"/>
                </a:ext>
              </a:extLst>
            </p:cNvPr>
            <p:cNvSpPr txBox="1"/>
            <p:nvPr/>
          </p:nvSpPr>
          <p:spPr>
            <a:xfrm>
              <a:off x="9294196" y="2081509"/>
              <a:ext cx="332142" cy="338554"/>
            </a:xfrm>
            <a:prstGeom prst="rect">
              <a:avLst/>
            </a:prstGeom>
            <a:noFill/>
          </p:spPr>
          <p:txBody>
            <a:bodyPr wrap="none" rtlCol="0">
              <a:spAutoFit/>
            </a:bodyPr>
            <a:lstStyle/>
            <a:p>
              <a:r>
                <a:rPr lang="en-US" sz="1600" dirty="0">
                  <a:solidFill>
                    <a:srgbClr val="0033CC"/>
                  </a:solidFill>
                </a:rPr>
                <a:t>N</a:t>
              </a:r>
            </a:p>
          </p:txBody>
        </p:sp>
        <p:sp>
          <p:nvSpPr>
            <p:cNvPr id="108" name="TextBox 107">
              <a:extLst>
                <a:ext uri="{FF2B5EF4-FFF2-40B4-BE49-F238E27FC236}">
                  <a16:creationId xmlns:a16="http://schemas.microsoft.com/office/drawing/2014/main" id="{A1E281EA-34EC-D747-A13B-4333A3550C76}"/>
                </a:ext>
              </a:extLst>
            </p:cNvPr>
            <p:cNvSpPr txBox="1"/>
            <p:nvPr/>
          </p:nvSpPr>
          <p:spPr>
            <a:xfrm>
              <a:off x="8585597" y="2426729"/>
              <a:ext cx="332142" cy="338554"/>
            </a:xfrm>
            <a:prstGeom prst="rect">
              <a:avLst/>
            </a:prstGeom>
            <a:noFill/>
          </p:spPr>
          <p:txBody>
            <a:bodyPr wrap="none" rtlCol="0">
              <a:spAutoFit/>
            </a:bodyPr>
            <a:lstStyle/>
            <a:p>
              <a:r>
                <a:rPr lang="en-US" sz="1600" dirty="0">
                  <a:solidFill>
                    <a:srgbClr val="0033CC"/>
                  </a:solidFill>
                </a:rPr>
                <a:t>N</a:t>
              </a:r>
            </a:p>
          </p:txBody>
        </p:sp>
        <p:sp>
          <p:nvSpPr>
            <p:cNvPr id="128" name="TextBox 127">
              <a:extLst>
                <a:ext uri="{FF2B5EF4-FFF2-40B4-BE49-F238E27FC236}">
                  <a16:creationId xmlns:a16="http://schemas.microsoft.com/office/drawing/2014/main" id="{64FFC2AC-6F19-6F46-90CF-1B5800955B21}"/>
                </a:ext>
              </a:extLst>
            </p:cNvPr>
            <p:cNvSpPr txBox="1"/>
            <p:nvPr/>
          </p:nvSpPr>
          <p:spPr>
            <a:xfrm>
              <a:off x="8123884" y="4806446"/>
              <a:ext cx="332142" cy="338554"/>
            </a:xfrm>
            <a:prstGeom prst="rect">
              <a:avLst/>
            </a:prstGeom>
            <a:noFill/>
          </p:spPr>
          <p:txBody>
            <a:bodyPr wrap="none" rtlCol="0">
              <a:spAutoFit/>
            </a:bodyPr>
            <a:lstStyle/>
            <a:p>
              <a:r>
                <a:rPr lang="en-US" sz="1600" dirty="0">
                  <a:solidFill>
                    <a:srgbClr val="0033CC"/>
                  </a:solidFill>
                </a:rPr>
                <a:t>N</a:t>
              </a:r>
            </a:p>
          </p:txBody>
        </p:sp>
        <p:sp>
          <p:nvSpPr>
            <p:cNvPr id="132" name="TextBox 131">
              <a:extLst>
                <a:ext uri="{FF2B5EF4-FFF2-40B4-BE49-F238E27FC236}">
                  <a16:creationId xmlns:a16="http://schemas.microsoft.com/office/drawing/2014/main" id="{14CAEEDE-C2BD-CC49-A76B-25E429CEDD1A}"/>
                </a:ext>
              </a:extLst>
            </p:cNvPr>
            <p:cNvSpPr txBox="1"/>
            <p:nvPr/>
          </p:nvSpPr>
          <p:spPr>
            <a:xfrm>
              <a:off x="10521601" y="4175099"/>
              <a:ext cx="332142" cy="338554"/>
            </a:xfrm>
            <a:prstGeom prst="rect">
              <a:avLst/>
            </a:prstGeom>
            <a:noFill/>
          </p:spPr>
          <p:txBody>
            <a:bodyPr wrap="none" rtlCol="0">
              <a:spAutoFit/>
            </a:bodyPr>
            <a:lstStyle/>
            <a:p>
              <a:r>
                <a:rPr lang="en-US" sz="1600" dirty="0">
                  <a:solidFill>
                    <a:srgbClr val="0033CC"/>
                  </a:solidFill>
                </a:rPr>
                <a:t>N</a:t>
              </a:r>
            </a:p>
          </p:txBody>
        </p:sp>
        <p:sp>
          <p:nvSpPr>
            <p:cNvPr id="134" name="TextBox 133">
              <a:extLst>
                <a:ext uri="{FF2B5EF4-FFF2-40B4-BE49-F238E27FC236}">
                  <a16:creationId xmlns:a16="http://schemas.microsoft.com/office/drawing/2014/main" id="{B2E7E079-F8B9-3545-B34E-8B54EA372E95}"/>
                </a:ext>
              </a:extLst>
            </p:cNvPr>
            <p:cNvSpPr txBox="1"/>
            <p:nvPr/>
          </p:nvSpPr>
          <p:spPr>
            <a:xfrm>
              <a:off x="10587633" y="4734780"/>
              <a:ext cx="320922" cy="338554"/>
            </a:xfrm>
            <a:prstGeom prst="rect">
              <a:avLst/>
            </a:prstGeom>
            <a:noFill/>
          </p:spPr>
          <p:txBody>
            <a:bodyPr wrap="none" rtlCol="0">
              <a:spAutoFit/>
            </a:bodyPr>
            <a:lstStyle/>
            <a:p>
              <a:r>
                <a:rPr lang="en-US" sz="1600" dirty="0">
                  <a:solidFill>
                    <a:srgbClr val="0033CC"/>
                  </a:solidFill>
                </a:rPr>
                <a:t>E</a:t>
              </a:r>
            </a:p>
          </p:txBody>
        </p:sp>
        <p:sp>
          <p:nvSpPr>
            <p:cNvPr id="136" name="TextBox 135">
              <a:extLst>
                <a:ext uri="{FF2B5EF4-FFF2-40B4-BE49-F238E27FC236}">
                  <a16:creationId xmlns:a16="http://schemas.microsoft.com/office/drawing/2014/main" id="{6855A749-AA8A-3943-AD99-B6E00429F409}"/>
                </a:ext>
              </a:extLst>
            </p:cNvPr>
            <p:cNvSpPr txBox="1"/>
            <p:nvPr/>
          </p:nvSpPr>
          <p:spPr>
            <a:xfrm>
              <a:off x="10640658" y="3242846"/>
              <a:ext cx="332142" cy="338554"/>
            </a:xfrm>
            <a:prstGeom prst="rect">
              <a:avLst/>
            </a:prstGeom>
            <a:noFill/>
          </p:spPr>
          <p:txBody>
            <a:bodyPr wrap="none" rtlCol="0">
              <a:spAutoFit/>
            </a:bodyPr>
            <a:lstStyle/>
            <a:p>
              <a:r>
                <a:rPr lang="en-US" sz="1600" dirty="0">
                  <a:solidFill>
                    <a:srgbClr val="0033CC"/>
                  </a:solidFill>
                </a:rPr>
                <a:t>N</a:t>
              </a:r>
            </a:p>
          </p:txBody>
        </p:sp>
        <p:sp>
          <p:nvSpPr>
            <p:cNvPr id="137" name="TextBox 136">
              <a:extLst>
                <a:ext uri="{FF2B5EF4-FFF2-40B4-BE49-F238E27FC236}">
                  <a16:creationId xmlns:a16="http://schemas.microsoft.com/office/drawing/2014/main" id="{4DA09819-E8A7-2F40-B7EB-227DFF5DD984}"/>
                </a:ext>
              </a:extLst>
            </p:cNvPr>
            <p:cNvSpPr txBox="1"/>
            <p:nvPr/>
          </p:nvSpPr>
          <p:spPr>
            <a:xfrm>
              <a:off x="11716051" y="4175099"/>
              <a:ext cx="320922" cy="338554"/>
            </a:xfrm>
            <a:prstGeom prst="rect">
              <a:avLst/>
            </a:prstGeom>
            <a:noFill/>
          </p:spPr>
          <p:txBody>
            <a:bodyPr wrap="none" rtlCol="0">
              <a:spAutoFit/>
            </a:bodyPr>
            <a:lstStyle/>
            <a:p>
              <a:r>
                <a:rPr lang="en-US" sz="1600" dirty="0">
                  <a:solidFill>
                    <a:srgbClr val="0033CC"/>
                  </a:solidFill>
                </a:rPr>
                <a:t>S</a:t>
              </a:r>
            </a:p>
          </p:txBody>
        </p:sp>
        <p:sp>
          <p:nvSpPr>
            <p:cNvPr id="138" name="TextBox 137">
              <a:extLst>
                <a:ext uri="{FF2B5EF4-FFF2-40B4-BE49-F238E27FC236}">
                  <a16:creationId xmlns:a16="http://schemas.microsoft.com/office/drawing/2014/main" id="{87284077-594B-7F4E-8DA8-EC35326FED95}"/>
                </a:ext>
              </a:extLst>
            </p:cNvPr>
            <p:cNvSpPr txBox="1"/>
            <p:nvPr/>
          </p:nvSpPr>
          <p:spPr>
            <a:xfrm>
              <a:off x="10365949" y="2667407"/>
              <a:ext cx="320922" cy="338554"/>
            </a:xfrm>
            <a:prstGeom prst="rect">
              <a:avLst/>
            </a:prstGeom>
            <a:noFill/>
          </p:spPr>
          <p:txBody>
            <a:bodyPr wrap="none" rtlCol="0">
              <a:spAutoFit/>
            </a:bodyPr>
            <a:lstStyle/>
            <a:p>
              <a:r>
                <a:rPr lang="en-US" sz="1600" dirty="0">
                  <a:solidFill>
                    <a:srgbClr val="0033CC"/>
                  </a:solidFill>
                </a:rPr>
                <a:t>E</a:t>
              </a:r>
            </a:p>
          </p:txBody>
        </p:sp>
        <p:sp>
          <p:nvSpPr>
            <p:cNvPr id="139" name="TextBox 138">
              <a:extLst>
                <a:ext uri="{FF2B5EF4-FFF2-40B4-BE49-F238E27FC236}">
                  <a16:creationId xmlns:a16="http://schemas.microsoft.com/office/drawing/2014/main" id="{86B19B35-0B45-5646-8793-0F8B09B015E5}"/>
                </a:ext>
              </a:extLst>
            </p:cNvPr>
            <p:cNvSpPr txBox="1"/>
            <p:nvPr/>
          </p:nvSpPr>
          <p:spPr>
            <a:xfrm>
              <a:off x="7708392" y="2737756"/>
              <a:ext cx="378630" cy="338554"/>
            </a:xfrm>
            <a:prstGeom prst="rect">
              <a:avLst/>
            </a:prstGeom>
            <a:noFill/>
          </p:spPr>
          <p:txBody>
            <a:bodyPr wrap="none" rtlCol="0">
              <a:spAutoFit/>
            </a:bodyPr>
            <a:lstStyle/>
            <a:p>
              <a:r>
                <a:rPr lang="en-US" sz="1600" dirty="0">
                  <a:solidFill>
                    <a:srgbClr val="0033CC"/>
                  </a:solidFill>
                </a:rPr>
                <a:t>W</a:t>
              </a:r>
            </a:p>
          </p:txBody>
        </p:sp>
        <p:sp>
          <p:nvSpPr>
            <p:cNvPr id="140" name="TextBox 139">
              <a:extLst>
                <a:ext uri="{FF2B5EF4-FFF2-40B4-BE49-F238E27FC236}">
                  <a16:creationId xmlns:a16="http://schemas.microsoft.com/office/drawing/2014/main" id="{19791038-D534-BA48-9422-1FF7D2A1F4B1}"/>
                </a:ext>
              </a:extLst>
            </p:cNvPr>
            <p:cNvSpPr txBox="1"/>
            <p:nvPr/>
          </p:nvSpPr>
          <p:spPr>
            <a:xfrm>
              <a:off x="7870515" y="3195038"/>
              <a:ext cx="332142" cy="338554"/>
            </a:xfrm>
            <a:prstGeom prst="rect">
              <a:avLst/>
            </a:prstGeom>
            <a:noFill/>
          </p:spPr>
          <p:txBody>
            <a:bodyPr wrap="none" rtlCol="0">
              <a:spAutoFit/>
            </a:bodyPr>
            <a:lstStyle/>
            <a:p>
              <a:r>
                <a:rPr lang="en-US" sz="1600" dirty="0">
                  <a:solidFill>
                    <a:srgbClr val="0033CC"/>
                  </a:solidFill>
                </a:rPr>
                <a:t>N</a:t>
              </a:r>
            </a:p>
          </p:txBody>
        </p:sp>
        <p:sp>
          <p:nvSpPr>
            <p:cNvPr id="141" name="TextBox 140">
              <a:extLst>
                <a:ext uri="{FF2B5EF4-FFF2-40B4-BE49-F238E27FC236}">
                  <a16:creationId xmlns:a16="http://schemas.microsoft.com/office/drawing/2014/main" id="{538D4435-CCE9-5945-BEBE-33F5CFFC70E6}"/>
                </a:ext>
              </a:extLst>
            </p:cNvPr>
            <p:cNvSpPr txBox="1"/>
            <p:nvPr/>
          </p:nvSpPr>
          <p:spPr>
            <a:xfrm>
              <a:off x="9303221" y="2916407"/>
              <a:ext cx="320922" cy="338554"/>
            </a:xfrm>
            <a:prstGeom prst="rect">
              <a:avLst/>
            </a:prstGeom>
            <a:noFill/>
          </p:spPr>
          <p:txBody>
            <a:bodyPr wrap="none" rtlCol="0">
              <a:spAutoFit/>
            </a:bodyPr>
            <a:lstStyle/>
            <a:p>
              <a:r>
                <a:rPr lang="en-US" sz="1600" dirty="0">
                  <a:solidFill>
                    <a:srgbClr val="0033CC"/>
                  </a:solidFill>
                </a:rPr>
                <a:t>S</a:t>
              </a:r>
            </a:p>
          </p:txBody>
        </p:sp>
        <p:sp>
          <p:nvSpPr>
            <p:cNvPr id="142" name="TextBox 141">
              <a:extLst>
                <a:ext uri="{FF2B5EF4-FFF2-40B4-BE49-F238E27FC236}">
                  <a16:creationId xmlns:a16="http://schemas.microsoft.com/office/drawing/2014/main" id="{6365D567-8E71-374F-9D43-82C443D8EFB5}"/>
                </a:ext>
              </a:extLst>
            </p:cNvPr>
            <p:cNvSpPr txBox="1"/>
            <p:nvPr/>
          </p:nvSpPr>
          <p:spPr>
            <a:xfrm>
              <a:off x="8139303" y="2596021"/>
              <a:ext cx="320922" cy="338554"/>
            </a:xfrm>
            <a:prstGeom prst="rect">
              <a:avLst/>
            </a:prstGeom>
            <a:noFill/>
          </p:spPr>
          <p:txBody>
            <a:bodyPr wrap="none" rtlCol="0">
              <a:spAutoFit/>
            </a:bodyPr>
            <a:lstStyle/>
            <a:p>
              <a:r>
                <a:rPr lang="en-US" sz="1600" dirty="0">
                  <a:solidFill>
                    <a:srgbClr val="0033CC"/>
                  </a:solidFill>
                </a:rPr>
                <a:t>E</a:t>
              </a:r>
            </a:p>
          </p:txBody>
        </p:sp>
        <p:sp>
          <p:nvSpPr>
            <p:cNvPr id="143" name="TextBox 142">
              <a:extLst>
                <a:ext uri="{FF2B5EF4-FFF2-40B4-BE49-F238E27FC236}">
                  <a16:creationId xmlns:a16="http://schemas.microsoft.com/office/drawing/2014/main" id="{32144F67-EF5C-D744-AF3E-0972D57BC2E2}"/>
                </a:ext>
              </a:extLst>
            </p:cNvPr>
            <p:cNvSpPr txBox="1"/>
            <p:nvPr/>
          </p:nvSpPr>
          <p:spPr>
            <a:xfrm>
              <a:off x="9280747" y="4344376"/>
              <a:ext cx="378630" cy="338554"/>
            </a:xfrm>
            <a:prstGeom prst="rect">
              <a:avLst/>
            </a:prstGeom>
            <a:noFill/>
          </p:spPr>
          <p:txBody>
            <a:bodyPr wrap="none" rtlCol="0">
              <a:spAutoFit/>
            </a:bodyPr>
            <a:lstStyle/>
            <a:p>
              <a:r>
                <a:rPr lang="en-US" sz="1600" dirty="0">
                  <a:solidFill>
                    <a:srgbClr val="0033CC"/>
                  </a:solidFill>
                </a:rPr>
                <a:t>W</a:t>
              </a:r>
            </a:p>
          </p:txBody>
        </p:sp>
        <p:sp>
          <p:nvSpPr>
            <p:cNvPr id="144" name="TextBox 143">
              <a:extLst>
                <a:ext uri="{FF2B5EF4-FFF2-40B4-BE49-F238E27FC236}">
                  <a16:creationId xmlns:a16="http://schemas.microsoft.com/office/drawing/2014/main" id="{D6191A33-CC26-2A48-9EA0-E005CA0811C6}"/>
                </a:ext>
              </a:extLst>
            </p:cNvPr>
            <p:cNvSpPr txBox="1"/>
            <p:nvPr/>
          </p:nvSpPr>
          <p:spPr>
            <a:xfrm>
              <a:off x="9777091" y="1318799"/>
              <a:ext cx="320922" cy="338554"/>
            </a:xfrm>
            <a:prstGeom prst="rect">
              <a:avLst/>
            </a:prstGeom>
            <a:noFill/>
          </p:spPr>
          <p:txBody>
            <a:bodyPr wrap="none" rtlCol="0">
              <a:spAutoFit/>
            </a:bodyPr>
            <a:lstStyle/>
            <a:p>
              <a:r>
                <a:rPr lang="en-US" sz="1600" dirty="0">
                  <a:solidFill>
                    <a:srgbClr val="0033CC"/>
                  </a:solidFill>
                </a:rPr>
                <a:t>E</a:t>
              </a:r>
            </a:p>
          </p:txBody>
        </p:sp>
        <p:sp>
          <p:nvSpPr>
            <p:cNvPr id="145" name="TextBox 144">
              <a:extLst>
                <a:ext uri="{FF2B5EF4-FFF2-40B4-BE49-F238E27FC236}">
                  <a16:creationId xmlns:a16="http://schemas.microsoft.com/office/drawing/2014/main" id="{BCAB8747-C812-9143-829F-75ADF44C92A9}"/>
                </a:ext>
              </a:extLst>
            </p:cNvPr>
            <p:cNvSpPr txBox="1"/>
            <p:nvPr/>
          </p:nvSpPr>
          <p:spPr>
            <a:xfrm>
              <a:off x="11025891" y="1318799"/>
              <a:ext cx="320922" cy="338554"/>
            </a:xfrm>
            <a:prstGeom prst="rect">
              <a:avLst/>
            </a:prstGeom>
            <a:noFill/>
          </p:spPr>
          <p:txBody>
            <a:bodyPr wrap="none" rtlCol="0">
              <a:spAutoFit/>
            </a:bodyPr>
            <a:lstStyle/>
            <a:p>
              <a:r>
                <a:rPr lang="en-US" sz="1600" dirty="0">
                  <a:solidFill>
                    <a:srgbClr val="0033CC"/>
                  </a:solidFill>
                </a:rPr>
                <a:t>E</a:t>
              </a:r>
            </a:p>
          </p:txBody>
        </p:sp>
        <p:sp>
          <p:nvSpPr>
            <p:cNvPr id="146" name="TextBox 145">
              <a:extLst>
                <a:ext uri="{FF2B5EF4-FFF2-40B4-BE49-F238E27FC236}">
                  <a16:creationId xmlns:a16="http://schemas.microsoft.com/office/drawing/2014/main" id="{B7B05E2E-158D-8042-B469-63712559951B}"/>
                </a:ext>
              </a:extLst>
            </p:cNvPr>
            <p:cNvSpPr txBox="1"/>
            <p:nvPr/>
          </p:nvSpPr>
          <p:spPr>
            <a:xfrm>
              <a:off x="10480881" y="1609041"/>
              <a:ext cx="320922" cy="338554"/>
            </a:xfrm>
            <a:prstGeom prst="rect">
              <a:avLst/>
            </a:prstGeom>
            <a:noFill/>
          </p:spPr>
          <p:txBody>
            <a:bodyPr wrap="none" rtlCol="0">
              <a:spAutoFit/>
            </a:bodyPr>
            <a:lstStyle/>
            <a:p>
              <a:r>
                <a:rPr lang="en-US" sz="1600" dirty="0">
                  <a:solidFill>
                    <a:srgbClr val="0033CC"/>
                  </a:solidFill>
                </a:rPr>
                <a:t>S</a:t>
              </a:r>
            </a:p>
          </p:txBody>
        </p:sp>
        <p:sp>
          <p:nvSpPr>
            <p:cNvPr id="147" name="TextBox 146">
              <a:extLst>
                <a:ext uri="{FF2B5EF4-FFF2-40B4-BE49-F238E27FC236}">
                  <a16:creationId xmlns:a16="http://schemas.microsoft.com/office/drawing/2014/main" id="{3776CA3B-38A4-BC43-A909-EC1D2831A8BB}"/>
                </a:ext>
              </a:extLst>
            </p:cNvPr>
            <p:cNvSpPr txBox="1"/>
            <p:nvPr/>
          </p:nvSpPr>
          <p:spPr>
            <a:xfrm>
              <a:off x="10486476" y="2077000"/>
              <a:ext cx="332142" cy="338554"/>
            </a:xfrm>
            <a:prstGeom prst="rect">
              <a:avLst/>
            </a:prstGeom>
            <a:noFill/>
          </p:spPr>
          <p:txBody>
            <a:bodyPr wrap="none" rtlCol="0">
              <a:spAutoFit/>
            </a:bodyPr>
            <a:lstStyle/>
            <a:p>
              <a:r>
                <a:rPr lang="en-US" sz="1600" dirty="0">
                  <a:solidFill>
                    <a:srgbClr val="0033CC"/>
                  </a:solidFill>
                </a:rPr>
                <a:t>N</a:t>
              </a:r>
            </a:p>
          </p:txBody>
        </p:sp>
        <p:sp>
          <p:nvSpPr>
            <p:cNvPr id="150" name="TextBox 149">
              <a:extLst>
                <a:ext uri="{FF2B5EF4-FFF2-40B4-BE49-F238E27FC236}">
                  <a16:creationId xmlns:a16="http://schemas.microsoft.com/office/drawing/2014/main" id="{29538873-5EF9-6042-857F-9E5C86111088}"/>
                </a:ext>
              </a:extLst>
            </p:cNvPr>
            <p:cNvSpPr txBox="1"/>
            <p:nvPr/>
          </p:nvSpPr>
          <p:spPr>
            <a:xfrm>
              <a:off x="11465718" y="3318434"/>
              <a:ext cx="332142" cy="338554"/>
            </a:xfrm>
            <a:prstGeom prst="rect">
              <a:avLst/>
            </a:prstGeom>
            <a:noFill/>
          </p:spPr>
          <p:txBody>
            <a:bodyPr wrap="none" rtlCol="0">
              <a:spAutoFit/>
            </a:bodyPr>
            <a:lstStyle/>
            <a:p>
              <a:r>
                <a:rPr lang="en-US" sz="1600" dirty="0">
                  <a:solidFill>
                    <a:srgbClr val="0033CC"/>
                  </a:solidFill>
                </a:rPr>
                <a:t>N</a:t>
              </a:r>
            </a:p>
          </p:txBody>
        </p:sp>
        <p:sp>
          <p:nvSpPr>
            <p:cNvPr id="151" name="TextBox 150">
              <a:extLst>
                <a:ext uri="{FF2B5EF4-FFF2-40B4-BE49-F238E27FC236}">
                  <a16:creationId xmlns:a16="http://schemas.microsoft.com/office/drawing/2014/main" id="{D6FBB70A-B9FD-DA44-A1BA-3E9BD788202E}"/>
                </a:ext>
              </a:extLst>
            </p:cNvPr>
            <p:cNvSpPr txBox="1"/>
            <p:nvPr/>
          </p:nvSpPr>
          <p:spPr>
            <a:xfrm>
              <a:off x="8087022" y="4114920"/>
              <a:ext cx="320922" cy="338554"/>
            </a:xfrm>
            <a:prstGeom prst="rect">
              <a:avLst/>
            </a:prstGeom>
            <a:noFill/>
          </p:spPr>
          <p:txBody>
            <a:bodyPr wrap="none" rtlCol="0">
              <a:spAutoFit/>
            </a:bodyPr>
            <a:lstStyle/>
            <a:p>
              <a:r>
                <a:rPr lang="en-US" sz="1600" dirty="0">
                  <a:solidFill>
                    <a:srgbClr val="0033CC"/>
                  </a:solidFill>
                </a:rPr>
                <a:t>E</a:t>
              </a:r>
            </a:p>
          </p:txBody>
        </p:sp>
        <p:sp>
          <p:nvSpPr>
            <p:cNvPr id="152" name="TextBox 151">
              <a:extLst>
                <a:ext uri="{FF2B5EF4-FFF2-40B4-BE49-F238E27FC236}">
                  <a16:creationId xmlns:a16="http://schemas.microsoft.com/office/drawing/2014/main" id="{C503531B-A238-3B4E-AC4E-1BF816461428}"/>
                </a:ext>
              </a:extLst>
            </p:cNvPr>
            <p:cNvSpPr txBox="1"/>
            <p:nvPr/>
          </p:nvSpPr>
          <p:spPr>
            <a:xfrm>
              <a:off x="8821241" y="5042778"/>
              <a:ext cx="320922" cy="338554"/>
            </a:xfrm>
            <a:prstGeom prst="rect">
              <a:avLst/>
            </a:prstGeom>
            <a:noFill/>
          </p:spPr>
          <p:txBody>
            <a:bodyPr wrap="none" rtlCol="0">
              <a:spAutoFit/>
            </a:bodyPr>
            <a:lstStyle/>
            <a:p>
              <a:r>
                <a:rPr lang="en-US" sz="1600" dirty="0">
                  <a:solidFill>
                    <a:srgbClr val="0033CC"/>
                  </a:solidFill>
                </a:rPr>
                <a:t>E</a:t>
              </a:r>
            </a:p>
          </p:txBody>
        </p:sp>
        <p:sp>
          <p:nvSpPr>
            <p:cNvPr id="153" name="TextBox 152">
              <a:extLst>
                <a:ext uri="{FF2B5EF4-FFF2-40B4-BE49-F238E27FC236}">
                  <a16:creationId xmlns:a16="http://schemas.microsoft.com/office/drawing/2014/main" id="{9963D9B0-DCF9-9E47-B032-7B1FC44536DD}"/>
                </a:ext>
              </a:extLst>
            </p:cNvPr>
            <p:cNvSpPr txBox="1"/>
            <p:nvPr/>
          </p:nvSpPr>
          <p:spPr>
            <a:xfrm>
              <a:off x="9327404" y="5956499"/>
              <a:ext cx="378630" cy="338554"/>
            </a:xfrm>
            <a:prstGeom prst="rect">
              <a:avLst/>
            </a:prstGeom>
            <a:noFill/>
          </p:spPr>
          <p:txBody>
            <a:bodyPr wrap="none" rtlCol="0">
              <a:spAutoFit/>
            </a:bodyPr>
            <a:lstStyle/>
            <a:p>
              <a:r>
                <a:rPr lang="en-US" sz="1600" dirty="0">
                  <a:solidFill>
                    <a:srgbClr val="0033CC"/>
                  </a:solidFill>
                </a:rPr>
                <a:t>W</a:t>
              </a:r>
            </a:p>
          </p:txBody>
        </p:sp>
        <p:sp>
          <p:nvSpPr>
            <p:cNvPr id="154" name="TextBox 153">
              <a:extLst>
                <a:ext uri="{FF2B5EF4-FFF2-40B4-BE49-F238E27FC236}">
                  <a16:creationId xmlns:a16="http://schemas.microsoft.com/office/drawing/2014/main" id="{E6FC0200-1C3C-E14B-A73D-820CC7B67BEC}"/>
                </a:ext>
              </a:extLst>
            </p:cNvPr>
            <p:cNvSpPr txBox="1"/>
            <p:nvPr/>
          </p:nvSpPr>
          <p:spPr>
            <a:xfrm>
              <a:off x="9356258" y="5471698"/>
              <a:ext cx="320922" cy="338554"/>
            </a:xfrm>
            <a:prstGeom prst="rect">
              <a:avLst/>
            </a:prstGeom>
            <a:noFill/>
          </p:spPr>
          <p:txBody>
            <a:bodyPr wrap="none" rtlCol="0">
              <a:spAutoFit/>
            </a:bodyPr>
            <a:lstStyle/>
            <a:p>
              <a:r>
                <a:rPr lang="en-US" sz="1600" dirty="0">
                  <a:solidFill>
                    <a:srgbClr val="0033CC"/>
                  </a:solidFill>
                </a:rPr>
                <a:t>E</a:t>
              </a:r>
            </a:p>
          </p:txBody>
        </p:sp>
        <p:sp>
          <p:nvSpPr>
            <p:cNvPr id="155" name="TextBox 154">
              <a:extLst>
                <a:ext uri="{FF2B5EF4-FFF2-40B4-BE49-F238E27FC236}">
                  <a16:creationId xmlns:a16="http://schemas.microsoft.com/office/drawing/2014/main" id="{348BF05C-0BDD-9A43-8F63-94E876CF8731}"/>
                </a:ext>
              </a:extLst>
            </p:cNvPr>
            <p:cNvSpPr txBox="1"/>
            <p:nvPr/>
          </p:nvSpPr>
          <p:spPr>
            <a:xfrm>
              <a:off x="10519188" y="5966597"/>
              <a:ext cx="378630" cy="338554"/>
            </a:xfrm>
            <a:prstGeom prst="rect">
              <a:avLst/>
            </a:prstGeom>
            <a:noFill/>
          </p:spPr>
          <p:txBody>
            <a:bodyPr wrap="none" rtlCol="0">
              <a:spAutoFit/>
            </a:bodyPr>
            <a:lstStyle/>
            <a:p>
              <a:r>
                <a:rPr lang="en-US" sz="1600" dirty="0">
                  <a:solidFill>
                    <a:srgbClr val="0033CC"/>
                  </a:solidFill>
                </a:rPr>
                <a:t>W</a:t>
              </a:r>
            </a:p>
          </p:txBody>
        </p:sp>
        <p:sp>
          <p:nvSpPr>
            <p:cNvPr id="156" name="TextBox 155">
              <a:extLst>
                <a:ext uri="{FF2B5EF4-FFF2-40B4-BE49-F238E27FC236}">
                  <a16:creationId xmlns:a16="http://schemas.microsoft.com/office/drawing/2014/main" id="{849722A1-C3E8-1D4B-95BC-11C4356A6451}"/>
                </a:ext>
              </a:extLst>
            </p:cNvPr>
            <p:cNvSpPr txBox="1"/>
            <p:nvPr/>
          </p:nvSpPr>
          <p:spPr>
            <a:xfrm>
              <a:off x="10548042" y="5481796"/>
              <a:ext cx="320922" cy="338554"/>
            </a:xfrm>
            <a:prstGeom prst="rect">
              <a:avLst/>
            </a:prstGeom>
            <a:noFill/>
          </p:spPr>
          <p:txBody>
            <a:bodyPr wrap="none" rtlCol="0">
              <a:spAutoFit/>
            </a:bodyPr>
            <a:lstStyle/>
            <a:p>
              <a:r>
                <a:rPr lang="en-US" sz="1600" dirty="0">
                  <a:solidFill>
                    <a:srgbClr val="0033CC"/>
                  </a:solidFill>
                </a:rPr>
                <a:t>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t>State Space Graphs</a:t>
            </a:r>
          </a:p>
        </p:txBody>
      </p:sp>
      <p:sp>
        <p:nvSpPr>
          <p:cNvPr id="12291" name="Rectangle 3"/>
          <p:cNvSpPr>
            <a:spLocks noGrp="1" noChangeArrowheads="1"/>
          </p:cNvSpPr>
          <p:nvPr>
            <p:ph idx="1"/>
          </p:nvPr>
        </p:nvSpPr>
        <p:spPr>
          <a:xfrm>
            <a:off x="457200" y="1657353"/>
            <a:ext cx="6324600" cy="4525963"/>
          </a:xfrm>
        </p:spPr>
        <p:txBody>
          <a:bodyPr/>
          <a:lstStyle/>
          <a:p>
            <a:pPr eaLnBrk="1" hangingPunct="1"/>
            <a:r>
              <a:rPr lang="en-US" sz="2400" dirty="0"/>
              <a:t>State space graph: A mathematical representation of a search problem</a:t>
            </a:r>
          </a:p>
          <a:p>
            <a:pPr lvl="1" eaLnBrk="1" hangingPunct="1"/>
            <a:r>
              <a:rPr lang="en-US" sz="1900" dirty="0"/>
              <a:t>Nodes are (abstracted) world configurations</a:t>
            </a:r>
          </a:p>
          <a:p>
            <a:pPr lvl="1" eaLnBrk="1" hangingPunct="1"/>
            <a:r>
              <a:rPr lang="en-US" sz="1900" dirty="0"/>
              <a:t>Arcs represent successors (action results)</a:t>
            </a:r>
          </a:p>
          <a:p>
            <a:pPr lvl="1" eaLnBrk="1" hangingPunct="1"/>
            <a:r>
              <a:rPr lang="en-US" sz="1900" dirty="0"/>
              <a:t>The goal test is a set of goal nodes (maybe only one)</a:t>
            </a:r>
          </a:p>
          <a:p>
            <a:pPr lvl="1" eaLnBrk="1" hangingPunct="1"/>
            <a:endParaRPr lang="en-US" sz="2000" dirty="0"/>
          </a:p>
          <a:p>
            <a:pPr eaLnBrk="1" hangingPunct="1"/>
            <a:r>
              <a:rPr lang="en-US" sz="2400" dirty="0"/>
              <a:t>In a state space graph, each state occurs only once!</a:t>
            </a:r>
          </a:p>
          <a:p>
            <a:pPr lvl="1" eaLnBrk="1" hangingPunct="1"/>
            <a:endParaRPr lang="en-US" sz="2000" dirty="0"/>
          </a:p>
          <a:p>
            <a:r>
              <a:rPr lang="en-US" sz="2400" dirty="0"/>
              <a:t>We can rarely build this full graph in memory (it’s too big), but it’s a useful idea</a:t>
            </a:r>
          </a:p>
          <a:p>
            <a:pPr eaLnBrk="1" hangingPunct="1"/>
            <a:endParaRPr lang="en-US" sz="2400" dirty="0"/>
          </a:p>
          <a:p>
            <a:pPr eaLnBrk="1" hangingPunct="1">
              <a:buFont typeface="Wingdings" pitchFamily="2" charset="2"/>
              <a:buNone/>
            </a:pPr>
            <a:endParaRPr lang="en-US" sz="2400" dirty="0"/>
          </a:p>
        </p:txBody>
      </p:sp>
      <p:grpSp>
        <p:nvGrpSpPr>
          <p:cNvPr id="12292" name="Group 4"/>
          <p:cNvGrpSpPr>
            <a:grpSpLocks/>
          </p:cNvGrpSpPr>
          <p:nvPr/>
        </p:nvGrpSpPr>
        <p:grpSpPr bwMode="auto">
          <a:xfrm>
            <a:off x="7010400" y="1905001"/>
            <a:ext cx="4419600" cy="2573339"/>
            <a:chOff x="336" y="576"/>
            <a:chExt cx="4848" cy="2784"/>
          </a:xfrm>
        </p:grpSpPr>
        <p:sp>
          <p:nvSpPr>
            <p:cNvPr id="12294" name="AutoShape 5"/>
            <p:cNvSpPr>
              <a:spLocks noChangeArrowheads="1"/>
            </p:cNvSpPr>
            <p:nvPr/>
          </p:nvSpPr>
          <p:spPr bwMode="auto">
            <a:xfrm>
              <a:off x="336" y="2208"/>
              <a:ext cx="480" cy="480"/>
            </a:xfrm>
            <a:prstGeom prst="flowChartConnector">
              <a:avLst/>
            </a:prstGeom>
            <a:noFill/>
            <a:ln w="12700">
              <a:solidFill>
                <a:schemeClr val="tx1"/>
              </a:solidFill>
              <a:round/>
              <a:headEnd/>
              <a:tailEnd/>
            </a:ln>
          </p:spPr>
          <p:txBody>
            <a:bodyPr wrap="none" anchor="ctr"/>
            <a:lstStyle/>
            <a:p>
              <a:pPr algn="ctr"/>
              <a:r>
                <a:rPr lang="en-US" sz="1600" b="1" dirty="0"/>
                <a:t>S</a:t>
              </a:r>
            </a:p>
          </p:txBody>
        </p:sp>
        <p:sp>
          <p:nvSpPr>
            <p:cNvPr id="12295" name="AutoShape 6"/>
            <p:cNvSpPr>
              <a:spLocks noChangeArrowheads="1"/>
            </p:cNvSpPr>
            <p:nvPr/>
          </p:nvSpPr>
          <p:spPr bwMode="auto">
            <a:xfrm>
              <a:off x="4704" y="576"/>
              <a:ext cx="480" cy="480"/>
            </a:xfrm>
            <a:prstGeom prst="flowChartConnector">
              <a:avLst/>
            </a:prstGeom>
            <a:noFill/>
            <a:ln w="12700">
              <a:solidFill>
                <a:schemeClr val="tx1"/>
              </a:solidFill>
              <a:round/>
              <a:headEnd/>
              <a:tailEnd/>
            </a:ln>
          </p:spPr>
          <p:txBody>
            <a:bodyPr wrap="none" anchor="ctr"/>
            <a:lstStyle/>
            <a:p>
              <a:pPr algn="ctr"/>
              <a:r>
                <a:rPr lang="en-US" b="1"/>
                <a:t>G</a:t>
              </a:r>
            </a:p>
          </p:txBody>
        </p:sp>
        <p:sp>
          <p:nvSpPr>
            <p:cNvPr id="12296" name="AutoShape 7"/>
            <p:cNvSpPr>
              <a:spLocks noChangeArrowheads="1"/>
            </p:cNvSpPr>
            <p:nvPr/>
          </p:nvSpPr>
          <p:spPr bwMode="auto">
            <a:xfrm>
              <a:off x="1728" y="1776"/>
              <a:ext cx="480" cy="480"/>
            </a:xfrm>
            <a:prstGeom prst="flowChartConnector">
              <a:avLst/>
            </a:prstGeom>
            <a:noFill/>
            <a:ln w="12700">
              <a:solidFill>
                <a:schemeClr val="tx1"/>
              </a:solidFill>
              <a:round/>
              <a:headEnd/>
              <a:tailEnd/>
            </a:ln>
          </p:spPr>
          <p:txBody>
            <a:bodyPr wrap="none" anchor="ctr"/>
            <a:lstStyle/>
            <a:p>
              <a:pPr algn="ctr"/>
              <a:r>
                <a:rPr lang="en-US" i="1"/>
                <a:t>d</a:t>
              </a:r>
            </a:p>
          </p:txBody>
        </p:sp>
        <p:sp>
          <p:nvSpPr>
            <p:cNvPr id="12297" name="AutoShape 8"/>
            <p:cNvSpPr>
              <a:spLocks noChangeArrowheads="1"/>
            </p:cNvSpPr>
            <p:nvPr/>
          </p:nvSpPr>
          <p:spPr bwMode="auto">
            <a:xfrm>
              <a:off x="720" y="1056"/>
              <a:ext cx="480" cy="480"/>
            </a:xfrm>
            <a:prstGeom prst="flowChartConnector">
              <a:avLst/>
            </a:prstGeom>
            <a:noFill/>
            <a:ln w="12700">
              <a:solidFill>
                <a:schemeClr val="tx1"/>
              </a:solidFill>
              <a:round/>
              <a:headEnd/>
              <a:tailEnd/>
            </a:ln>
          </p:spPr>
          <p:txBody>
            <a:bodyPr wrap="none" anchor="ctr"/>
            <a:lstStyle/>
            <a:p>
              <a:pPr algn="ctr"/>
              <a:r>
                <a:rPr lang="en-US" i="1"/>
                <a:t>b</a:t>
              </a:r>
            </a:p>
          </p:txBody>
        </p:sp>
        <p:sp>
          <p:nvSpPr>
            <p:cNvPr id="12298" name="AutoShape 9"/>
            <p:cNvSpPr>
              <a:spLocks noChangeArrowheads="1"/>
            </p:cNvSpPr>
            <p:nvPr/>
          </p:nvSpPr>
          <p:spPr bwMode="auto">
            <a:xfrm>
              <a:off x="1200" y="2736"/>
              <a:ext cx="480" cy="480"/>
            </a:xfrm>
            <a:prstGeom prst="flowChartConnector">
              <a:avLst/>
            </a:prstGeom>
            <a:noFill/>
            <a:ln w="12700">
              <a:solidFill>
                <a:schemeClr val="tx1"/>
              </a:solidFill>
              <a:round/>
              <a:headEnd/>
              <a:tailEnd/>
            </a:ln>
          </p:spPr>
          <p:txBody>
            <a:bodyPr wrap="none" anchor="ctr"/>
            <a:lstStyle/>
            <a:p>
              <a:pPr algn="ctr"/>
              <a:r>
                <a:rPr lang="en-US" i="1"/>
                <a:t>p</a:t>
              </a:r>
            </a:p>
          </p:txBody>
        </p:sp>
        <p:sp>
          <p:nvSpPr>
            <p:cNvPr id="12299" name="AutoShape 10"/>
            <p:cNvSpPr>
              <a:spLocks noChangeArrowheads="1"/>
            </p:cNvSpPr>
            <p:nvPr/>
          </p:nvSpPr>
          <p:spPr bwMode="auto">
            <a:xfrm>
              <a:off x="2352" y="2880"/>
              <a:ext cx="480" cy="480"/>
            </a:xfrm>
            <a:prstGeom prst="flowChartConnector">
              <a:avLst/>
            </a:prstGeom>
            <a:noFill/>
            <a:ln w="12700">
              <a:solidFill>
                <a:schemeClr val="tx1"/>
              </a:solidFill>
              <a:round/>
              <a:headEnd/>
              <a:tailEnd/>
            </a:ln>
          </p:spPr>
          <p:txBody>
            <a:bodyPr wrap="none" anchor="ctr"/>
            <a:lstStyle/>
            <a:p>
              <a:pPr algn="ctr"/>
              <a:r>
                <a:rPr lang="en-US" i="1"/>
                <a:t>q</a:t>
              </a:r>
            </a:p>
          </p:txBody>
        </p:sp>
        <p:sp>
          <p:nvSpPr>
            <p:cNvPr id="12300" name="AutoShape 11"/>
            <p:cNvSpPr>
              <a:spLocks noChangeArrowheads="1"/>
            </p:cNvSpPr>
            <p:nvPr/>
          </p:nvSpPr>
          <p:spPr bwMode="auto">
            <a:xfrm>
              <a:off x="2880" y="1008"/>
              <a:ext cx="480" cy="480"/>
            </a:xfrm>
            <a:prstGeom prst="flowChartConnector">
              <a:avLst/>
            </a:prstGeom>
            <a:noFill/>
            <a:ln w="12700">
              <a:solidFill>
                <a:schemeClr val="tx1"/>
              </a:solidFill>
              <a:round/>
              <a:headEnd/>
              <a:tailEnd/>
            </a:ln>
          </p:spPr>
          <p:txBody>
            <a:bodyPr wrap="none" anchor="ctr"/>
            <a:lstStyle/>
            <a:p>
              <a:pPr algn="ctr"/>
              <a:r>
                <a:rPr lang="en-US" i="1"/>
                <a:t>c</a:t>
              </a:r>
            </a:p>
          </p:txBody>
        </p:sp>
        <p:sp>
          <p:nvSpPr>
            <p:cNvPr id="12301" name="AutoShape 12"/>
            <p:cNvSpPr>
              <a:spLocks noChangeArrowheads="1"/>
            </p:cNvSpPr>
            <p:nvPr/>
          </p:nvSpPr>
          <p:spPr bwMode="auto">
            <a:xfrm>
              <a:off x="3552" y="1584"/>
              <a:ext cx="480" cy="480"/>
            </a:xfrm>
            <a:prstGeom prst="flowChartConnector">
              <a:avLst/>
            </a:prstGeom>
            <a:noFill/>
            <a:ln w="12700">
              <a:solidFill>
                <a:schemeClr val="tx1"/>
              </a:solidFill>
              <a:round/>
              <a:headEnd/>
              <a:tailEnd/>
            </a:ln>
          </p:spPr>
          <p:txBody>
            <a:bodyPr wrap="none" anchor="ctr"/>
            <a:lstStyle/>
            <a:p>
              <a:pPr algn="ctr"/>
              <a:r>
                <a:rPr lang="en-US" i="1"/>
                <a:t>e</a:t>
              </a:r>
            </a:p>
          </p:txBody>
        </p:sp>
        <p:sp>
          <p:nvSpPr>
            <p:cNvPr id="12302" name="AutoShape 13"/>
            <p:cNvSpPr>
              <a:spLocks noChangeArrowheads="1"/>
            </p:cNvSpPr>
            <p:nvPr/>
          </p:nvSpPr>
          <p:spPr bwMode="auto">
            <a:xfrm>
              <a:off x="3168" y="2256"/>
              <a:ext cx="480" cy="480"/>
            </a:xfrm>
            <a:prstGeom prst="flowChartConnector">
              <a:avLst/>
            </a:prstGeom>
            <a:noFill/>
            <a:ln w="12700">
              <a:solidFill>
                <a:schemeClr val="tx1"/>
              </a:solidFill>
              <a:round/>
              <a:headEnd/>
              <a:tailEnd/>
            </a:ln>
          </p:spPr>
          <p:txBody>
            <a:bodyPr wrap="none" anchor="ctr"/>
            <a:lstStyle/>
            <a:p>
              <a:pPr algn="ctr"/>
              <a:r>
                <a:rPr lang="en-US" i="1"/>
                <a:t>h</a:t>
              </a:r>
            </a:p>
          </p:txBody>
        </p:sp>
        <p:sp>
          <p:nvSpPr>
            <p:cNvPr id="12303" name="AutoShape 14"/>
            <p:cNvSpPr>
              <a:spLocks noChangeArrowheads="1"/>
            </p:cNvSpPr>
            <p:nvPr/>
          </p:nvSpPr>
          <p:spPr bwMode="auto">
            <a:xfrm>
              <a:off x="1584" y="624"/>
              <a:ext cx="480" cy="480"/>
            </a:xfrm>
            <a:prstGeom prst="flowChartConnector">
              <a:avLst/>
            </a:prstGeom>
            <a:noFill/>
            <a:ln w="12700">
              <a:solidFill>
                <a:schemeClr val="tx1"/>
              </a:solidFill>
              <a:round/>
              <a:headEnd/>
              <a:tailEnd/>
            </a:ln>
          </p:spPr>
          <p:txBody>
            <a:bodyPr wrap="none" anchor="ctr"/>
            <a:lstStyle/>
            <a:p>
              <a:pPr algn="ctr"/>
              <a:r>
                <a:rPr lang="en-US" i="1"/>
                <a:t>a</a:t>
              </a:r>
            </a:p>
          </p:txBody>
        </p:sp>
        <p:sp>
          <p:nvSpPr>
            <p:cNvPr id="12304" name="AutoShape 15"/>
            <p:cNvSpPr>
              <a:spLocks noChangeArrowheads="1"/>
            </p:cNvSpPr>
            <p:nvPr/>
          </p:nvSpPr>
          <p:spPr bwMode="auto">
            <a:xfrm>
              <a:off x="4560" y="1872"/>
              <a:ext cx="480" cy="480"/>
            </a:xfrm>
            <a:prstGeom prst="flowChartConnector">
              <a:avLst/>
            </a:prstGeom>
            <a:noFill/>
            <a:ln w="12700">
              <a:solidFill>
                <a:schemeClr val="tx1"/>
              </a:solidFill>
              <a:round/>
              <a:headEnd/>
              <a:tailEnd/>
            </a:ln>
          </p:spPr>
          <p:txBody>
            <a:bodyPr wrap="none" anchor="ctr"/>
            <a:lstStyle/>
            <a:p>
              <a:pPr algn="ctr"/>
              <a:r>
                <a:rPr lang="en-US" i="1"/>
                <a:t>f</a:t>
              </a:r>
            </a:p>
          </p:txBody>
        </p:sp>
        <p:sp>
          <p:nvSpPr>
            <p:cNvPr id="12305" name="AutoShape 16"/>
            <p:cNvSpPr>
              <a:spLocks noChangeArrowheads="1"/>
            </p:cNvSpPr>
            <p:nvPr/>
          </p:nvSpPr>
          <p:spPr bwMode="auto">
            <a:xfrm>
              <a:off x="4368" y="2736"/>
              <a:ext cx="480" cy="480"/>
            </a:xfrm>
            <a:prstGeom prst="flowChartConnector">
              <a:avLst/>
            </a:prstGeom>
            <a:noFill/>
            <a:ln w="12700">
              <a:solidFill>
                <a:schemeClr val="tx1"/>
              </a:solidFill>
              <a:round/>
              <a:headEnd/>
              <a:tailEnd/>
            </a:ln>
          </p:spPr>
          <p:txBody>
            <a:bodyPr wrap="none" anchor="ctr"/>
            <a:lstStyle/>
            <a:p>
              <a:pPr algn="ctr"/>
              <a:r>
                <a:rPr lang="en-US" i="1"/>
                <a:t>r</a:t>
              </a:r>
            </a:p>
          </p:txBody>
        </p:sp>
        <p:cxnSp>
          <p:nvCxnSpPr>
            <p:cNvPr id="12306" name="AutoShape 17"/>
            <p:cNvCxnSpPr>
              <a:cxnSpLocks noChangeShapeType="1"/>
              <a:stCxn id="12294" idx="5"/>
              <a:endCxn id="12298" idx="2"/>
            </p:cNvCxnSpPr>
            <p:nvPr/>
          </p:nvCxnSpPr>
          <p:spPr bwMode="auto">
            <a:xfrm>
              <a:off x="746" y="2618"/>
              <a:ext cx="454" cy="358"/>
            </a:xfrm>
            <a:prstGeom prst="straightConnector1">
              <a:avLst/>
            </a:prstGeom>
            <a:noFill/>
            <a:ln w="9525">
              <a:solidFill>
                <a:schemeClr val="tx1"/>
              </a:solidFill>
              <a:round/>
              <a:headEnd/>
              <a:tailEnd type="triangle" w="lg" len="lg"/>
            </a:ln>
          </p:spPr>
        </p:cxnSp>
        <p:cxnSp>
          <p:nvCxnSpPr>
            <p:cNvPr id="12307" name="AutoShape 18"/>
            <p:cNvCxnSpPr>
              <a:cxnSpLocks noChangeShapeType="1"/>
              <a:stCxn id="12298" idx="5"/>
              <a:endCxn id="12299" idx="2"/>
            </p:cNvCxnSpPr>
            <p:nvPr/>
          </p:nvCxnSpPr>
          <p:spPr bwMode="auto">
            <a:xfrm flipV="1">
              <a:off x="1610" y="3120"/>
              <a:ext cx="742" cy="26"/>
            </a:xfrm>
            <a:prstGeom prst="straightConnector1">
              <a:avLst/>
            </a:prstGeom>
            <a:noFill/>
            <a:ln w="9525">
              <a:solidFill>
                <a:schemeClr val="tx1"/>
              </a:solidFill>
              <a:round/>
              <a:headEnd/>
              <a:tailEnd type="triangle" w="lg" len="lg"/>
            </a:ln>
          </p:spPr>
        </p:cxnSp>
        <p:cxnSp>
          <p:nvCxnSpPr>
            <p:cNvPr id="12308" name="AutoShape 19"/>
            <p:cNvCxnSpPr>
              <a:cxnSpLocks noChangeShapeType="1"/>
              <a:stCxn id="12302" idx="3"/>
              <a:endCxn id="12299" idx="7"/>
            </p:cNvCxnSpPr>
            <p:nvPr/>
          </p:nvCxnSpPr>
          <p:spPr bwMode="auto">
            <a:xfrm flipH="1">
              <a:off x="2762" y="2666"/>
              <a:ext cx="476" cy="284"/>
            </a:xfrm>
            <a:prstGeom prst="straightConnector1">
              <a:avLst/>
            </a:prstGeom>
            <a:noFill/>
            <a:ln w="9525">
              <a:solidFill>
                <a:schemeClr val="tx1"/>
              </a:solidFill>
              <a:round/>
              <a:headEnd/>
              <a:tailEnd type="triangle" w="lg" len="lg"/>
            </a:ln>
          </p:spPr>
        </p:cxnSp>
        <p:cxnSp>
          <p:nvCxnSpPr>
            <p:cNvPr id="12309" name="AutoShape 20"/>
            <p:cNvCxnSpPr>
              <a:cxnSpLocks noChangeShapeType="1"/>
              <a:stCxn id="12302" idx="2"/>
              <a:endCxn id="12298" idx="6"/>
            </p:cNvCxnSpPr>
            <p:nvPr/>
          </p:nvCxnSpPr>
          <p:spPr bwMode="auto">
            <a:xfrm flipH="1">
              <a:off x="1680" y="2496"/>
              <a:ext cx="1488" cy="480"/>
            </a:xfrm>
            <a:prstGeom prst="straightConnector1">
              <a:avLst/>
            </a:prstGeom>
            <a:noFill/>
            <a:ln w="9525">
              <a:solidFill>
                <a:schemeClr val="tx1"/>
              </a:solidFill>
              <a:round/>
              <a:headEnd/>
              <a:tailEnd type="triangle" w="lg" len="lg"/>
            </a:ln>
          </p:spPr>
        </p:cxnSp>
        <p:cxnSp>
          <p:nvCxnSpPr>
            <p:cNvPr id="12310" name="AutoShape 21"/>
            <p:cNvCxnSpPr>
              <a:cxnSpLocks noChangeShapeType="1"/>
              <a:stCxn id="12301" idx="4"/>
              <a:endCxn id="12302" idx="7"/>
            </p:cNvCxnSpPr>
            <p:nvPr/>
          </p:nvCxnSpPr>
          <p:spPr bwMode="auto">
            <a:xfrm flipH="1">
              <a:off x="3578" y="2064"/>
              <a:ext cx="214" cy="262"/>
            </a:xfrm>
            <a:prstGeom prst="straightConnector1">
              <a:avLst/>
            </a:prstGeom>
            <a:noFill/>
            <a:ln w="9525">
              <a:solidFill>
                <a:schemeClr val="tx1"/>
              </a:solidFill>
              <a:round/>
              <a:headEnd/>
              <a:tailEnd type="triangle" w="lg" len="lg"/>
            </a:ln>
          </p:spPr>
        </p:cxnSp>
        <p:cxnSp>
          <p:nvCxnSpPr>
            <p:cNvPr id="12311" name="AutoShape 22"/>
            <p:cNvCxnSpPr>
              <a:cxnSpLocks noChangeShapeType="1"/>
              <a:stCxn id="12301" idx="5"/>
              <a:endCxn id="12305" idx="1"/>
            </p:cNvCxnSpPr>
            <p:nvPr/>
          </p:nvCxnSpPr>
          <p:spPr bwMode="auto">
            <a:xfrm>
              <a:off x="3962" y="1994"/>
              <a:ext cx="476" cy="812"/>
            </a:xfrm>
            <a:prstGeom prst="straightConnector1">
              <a:avLst/>
            </a:prstGeom>
            <a:noFill/>
            <a:ln w="9525">
              <a:solidFill>
                <a:schemeClr val="tx1"/>
              </a:solidFill>
              <a:round/>
              <a:headEnd/>
              <a:tailEnd type="triangle" w="lg" len="lg"/>
            </a:ln>
          </p:spPr>
        </p:cxnSp>
        <p:cxnSp>
          <p:nvCxnSpPr>
            <p:cNvPr id="12312" name="AutoShape 23"/>
            <p:cNvCxnSpPr>
              <a:cxnSpLocks noChangeShapeType="1"/>
              <a:stCxn id="12305" idx="0"/>
              <a:endCxn id="12304" idx="4"/>
            </p:cNvCxnSpPr>
            <p:nvPr/>
          </p:nvCxnSpPr>
          <p:spPr bwMode="auto">
            <a:xfrm flipV="1">
              <a:off x="4608" y="2352"/>
              <a:ext cx="192" cy="384"/>
            </a:xfrm>
            <a:prstGeom prst="straightConnector1">
              <a:avLst/>
            </a:prstGeom>
            <a:noFill/>
            <a:ln w="9525">
              <a:solidFill>
                <a:schemeClr val="tx1"/>
              </a:solidFill>
              <a:round/>
              <a:headEnd/>
              <a:tailEnd type="triangle" w="lg" len="lg"/>
            </a:ln>
          </p:spPr>
        </p:cxnSp>
        <p:cxnSp>
          <p:nvCxnSpPr>
            <p:cNvPr id="12313" name="AutoShape 24"/>
            <p:cNvCxnSpPr>
              <a:cxnSpLocks noChangeShapeType="1"/>
              <a:stCxn id="12304" idx="0"/>
              <a:endCxn id="12295" idx="4"/>
            </p:cNvCxnSpPr>
            <p:nvPr/>
          </p:nvCxnSpPr>
          <p:spPr bwMode="auto">
            <a:xfrm flipV="1">
              <a:off x="4800" y="1056"/>
              <a:ext cx="144" cy="816"/>
            </a:xfrm>
            <a:prstGeom prst="straightConnector1">
              <a:avLst/>
            </a:prstGeom>
            <a:noFill/>
            <a:ln w="9525">
              <a:solidFill>
                <a:schemeClr val="tx1"/>
              </a:solidFill>
              <a:round/>
              <a:headEnd/>
              <a:tailEnd type="triangle" w="lg" len="lg"/>
            </a:ln>
          </p:spPr>
        </p:cxnSp>
        <p:cxnSp>
          <p:nvCxnSpPr>
            <p:cNvPr id="12314" name="AutoShape 25"/>
            <p:cNvCxnSpPr>
              <a:cxnSpLocks noChangeShapeType="1"/>
              <a:stCxn id="12294" idx="7"/>
            </p:cNvCxnSpPr>
            <p:nvPr/>
          </p:nvCxnSpPr>
          <p:spPr bwMode="auto">
            <a:xfrm flipV="1">
              <a:off x="746" y="2016"/>
              <a:ext cx="982" cy="262"/>
            </a:xfrm>
            <a:prstGeom prst="straightConnector1">
              <a:avLst/>
            </a:prstGeom>
            <a:noFill/>
            <a:ln w="9525">
              <a:solidFill>
                <a:schemeClr val="tx1"/>
              </a:solidFill>
              <a:round/>
              <a:headEnd/>
              <a:tailEnd type="triangle" w="lg" len="lg"/>
            </a:ln>
          </p:spPr>
        </p:cxnSp>
        <p:cxnSp>
          <p:nvCxnSpPr>
            <p:cNvPr id="12315" name="AutoShape 26"/>
            <p:cNvCxnSpPr>
              <a:cxnSpLocks noChangeShapeType="1"/>
              <a:stCxn id="12296" idx="1"/>
              <a:endCxn id="12297" idx="5"/>
            </p:cNvCxnSpPr>
            <p:nvPr/>
          </p:nvCxnSpPr>
          <p:spPr bwMode="auto">
            <a:xfrm flipH="1" flipV="1">
              <a:off x="1130" y="1466"/>
              <a:ext cx="668" cy="380"/>
            </a:xfrm>
            <a:prstGeom prst="straightConnector1">
              <a:avLst/>
            </a:prstGeom>
            <a:noFill/>
            <a:ln w="9525">
              <a:solidFill>
                <a:schemeClr val="tx1"/>
              </a:solidFill>
              <a:round/>
              <a:headEnd/>
              <a:tailEnd type="triangle" w="lg" len="lg"/>
            </a:ln>
          </p:spPr>
        </p:cxnSp>
        <p:cxnSp>
          <p:nvCxnSpPr>
            <p:cNvPr id="12316" name="AutoShape 27"/>
            <p:cNvCxnSpPr>
              <a:cxnSpLocks noChangeShapeType="1"/>
              <a:endCxn id="12303" idx="2"/>
            </p:cNvCxnSpPr>
            <p:nvPr/>
          </p:nvCxnSpPr>
          <p:spPr bwMode="auto">
            <a:xfrm flipV="1">
              <a:off x="1152" y="864"/>
              <a:ext cx="432" cy="262"/>
            </a:xfrm>
            <a:prstGeom prst="straightConnector1">
              <a:avLst/>
            </a:prstGeom>
            <a:noFill/>
            <a:ln w="9525">
              <a:solidFill>
                <a:schemeClr val="tx1"/>
              </a:solidFill>
              <a:round/>
              <a:headEnd/>
              <a:tailEnd type="triangle" w="lg" len="lg"/>
            </a:ln>
          </p:spPr>
        </p:cxnSp>
        <p:cxnSp>
          <p:nvCxnSpPr>
            <p:cNvPr id="12317" name="AutoShape 28"/>
            <p:cNvCxnSpPr>
              <a:cxnSpLocks noChangeShapeType="1"/>
              <a:stCxn id="12300" idx="2"/>
              <a:endCxn id="12303" idx="6"/>
            </p:cNvCxnSpPr>
            <p:nvPr/>
          </p:nvCxnSpPr>
          <p:spPr bwMode="auto">
            <a:xfrm flipH="1" flipV="1">
              <a:off x="2064" y="864"/>
              <a:ext cx="816" cy="384"/>
            </a:xfrm>
            <a:prstGeom prst="straightConnector1">
              <a:avLst/>
            </a:prstGeom>
            <a:noFill/>
            <a:ln w="9525">
              <a:solidFill>
                <a:schemeClr val="tx1"/>
              </a:solidFill>
              <a:round/>
              <a:headEnd/>
              <a:tailEnd type="triangle" w="lg" len="lg"/>
            </a:ln>
          </p:spPr>
        </p:cxnSp>
        <p:cxnSp>
          <p:nvCxnSpPr>
            <p:cNvPr id="12318" name="AutoShape 29"/>
            <p:cNvCxnSpPr>
              <a:cxnSpLocks noChangeShapeType="1"/>
              <a:stCxn id="12296" idx="7"/>
              <a:endCxn id="12300" idx="3"/>
            </p:cNvCxnSpPr>
            <p:nvPr/>
          </p:nvCxnSpPr>
          <p:spPr bwMode="auto">
            <a:xfrm flipV="1">
              <a:off x="2138" y="1418"/>
              <a:ext cx="812" cy="428"/>
            </a:xfrm>
            <a:prstGeom prst="straightConnector1">
              <a:avLst/>
            </a:prstGeom>
            <a:noFill/>
            <a:ln w="9525">
              <a:solidFill>
                <a:schemeClr val="tx1"/>
              </a:solidFill>
              <a:round/>
              <a:headEnd/>
              <a:tailEnd type="triangle" w="lg" len="lg"/>
            </a:ln>
          </p:spPr>
        </p:cxnSp>
        <p:cxnSp>
          <p:nvCxnSpPr>
            <p:cNvPr id="12319" name="AutoShape 30"/>
            <p:cNvCxnSpPr>
              <a:cxnSpLocks noChangeShapeType="1"/>
              <a:stCxn id="12296" idx="6"/>
              <a:endCxn id="12301" idx="2"/>
            </p:cNvCxnSpPr>
            <p:nvPr/>
          </p:nvCxnSpPr>
          <p:spPr bwMode="auto">
            <a:xfrm flipV="1">
              <a:off x="2208" y="1824"/>
              <a:ext cx="1344" cy="192"/>
            </a:xfrm>
            <a:prstGeom prst="straightConnector1">
              <a:avLst/>
            </a:prstGeom>
            <a:noFill/>
            <a:ln w="9525">
              <a:solidFill>
                <a:schemeClr val="tx1"/>
              </a:solidFill>
              <a:round/>
              <a:headEnd/>
              <a:tailEnd type="triangle" w="lg" len="lg"/>
            </a:ln>
          </p:spPr>
        </p:cxnSp>
        <p:cxnSp>
          <p:nvCxnSpPr>
            <p:cNvPr id="12320" name="AutoShape 31"/>
            <p:cNvCxnSpPr>
              <a:cxnSpLocks noChangeShapeType="1"/>
              <a:stCxn id="12304" idx="1"/>
              <a:endCxn id="12300" idx="6"/>
            </p:cNvCxnSpPr>
            <p:nvPr/>
          </p:nvCxnSpPr>
          <p:spPr bwMode="auto">
            <a:xfrm rot="5400000" flipH="1">
              <a:off x="3648" y="960"/>
              <a:ext cx="694" cy="1270"/>
            </a:xfrm>
            <a:prstGeom prst="curvedConnector2">
              <a:avLst/>
            </a:prstGeom>
            <a:noFill/>
            <a:ln w="9525">
              <a:solidFill>
                <a:schemeClr val="tx1"/>
              </a:solidFill>
              <a:round/>
              <a:headEnd/>
              <a:tailEnd type="triangle" w="lg" len="lg"/>
            </a:ln>
          </p:spPr>
        </p:cxnSp>
        <p:cxnSp>
          <p:nvCxnSpPr>
            <p:cNvPr id="12321" name="AutoShape 32"/>
            <p:cNvCxnSpPr>
              <a:cxnSpLocks noChangeShapeType="1"/>
              <a:stCxn id="12294" idx="6"/>
              <a:endCxn id="12301" idx="3"/>
            </p:cNvCxnSpPr>
            <p:nvPr/>
          </p:nvCxnSpPr>
          <p:spPr bwMode="auto">
            <a:xfrm flipV="1">
              <a:off x="816" y="1994"/>
              <a:ext cx="2806" cy="454"/>
            </a:xfrm>
            <a:prstGeom prst="curvedConnector2">
              <a:avLst/>
            </a:prstGeom>
            <a:noFill/>
            <a:ln w="9525">
              <a:solidFill>
                <a:schemeClr val="tx1"/>
              </a:solidFill>
              <a:round/>
              <a:headEnd/>
              <a:tailEnd type="triangle" w="lg" len="lg"/>
            </a:ln>
          </p:spPr>
        </p:cxnSp>
      </p:grpSp>
      <p:sp>
        <p:nvSpPr>
          <p:cNvPr id="12293" name="Text Box 33"/>
          <p:cNvSpPr txBox="1">
            <a:spLocks noChangeArrowheads="1"/>
          </p:cNvSpPr>
          <p:nvPr/>
        </p:nvSpPr>
        <p:spPr bwMode="auto">
          <a:xfrm>
            <a:off x="7696200" y="4845049"/>
            <a:ext cx="3352800" cy="646327"/>
          </a:xfrm>
          <a:prstGeom prst="rect">
            <a:avLst/>
          </a:prstGeom>
          <a:noFill/>
          <a:ln w="9525">
            <a:noFill/>
            <a:miter lim="800000"/>
            <a:headEnd/>
            <a:tailEnd/>
          </a:ln>
        </p:spPr>
        <p:txBody>
          <a:bodyPr lIns="91432" tIns="45718" rIns="91432" bIns="45718">
            <a:spAutoFit/>
          </a:bodyPr>
          <a:lstStyle/>
          <a:p>
            <a:pPr algn="ctr">
              <a:spcBef>
                <a:spcPct val="50000"/>
              </a:spcBef>
            </a:pPr>
            <a:r>
              <a:rPr lang="en-US" i="1" dirty="0">
                <a:latin typeface="Calibri" pitchFamily="34" charset="0"/>
              </a:rPr>
              <a:t>Tiny state space graph for a tiny search problem</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ounded Rectangle 97"/>
          <p:cNvSpPr/>
          <p:nvPr/>
        </p:nvSpPr>
        <p:spPr>
          <a:xfrm>
            <a:off x="6858002" y="1758699"/>
            <a:ext cx="4889500" cy="3880103"/>
          </a:xfrm>
          <a:prstGeom prst="roundRect">
            <a:avLst/>
          </a:prstGeom>
          <a:solidFill>
            <a:srgbClr val="D5D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1600" dirty="0"/>
          </a:p>
        </p:txBody>
      </p:sp>
      <p:sp>
        <p:nvSpPr>
          <p:cNvPr id="97" name="Rounded Rectangle 96"/>
          <p:cNvSpPr/>
          <p:nvPr/>
        </p:nvSpPr>
        <p:spPr>
          <a:xfrm>
            <a:off x="381000" y="1752600"/>
            <a:ext cx="3886200" cy="3886200"/>
          </a:xfrm>
          <a:prstGeom prst="roundRect">
            <a:avLst/>
          </a:prstGeom>
          <a:solidFill>
            <a:srgbClr val="D5D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17410" name="Rectangle 2"/>
          <p:cNvSpPr>
            <a:spLocks noGrp="1" noChangeArrowheads="1"/>
          </p:cNvSpPr>
          <p:nvPr>
            <p:ph type="title"/>
          </p:nvPr>
        </p:nvSpPr>
        <p:spPr/>
        <p:txBody>
          <a:bodyPr/>
          <a:lstStyle/>
          <a:p>
            <a:pPr eaLnBrk="1" hangingPunct="1"/>
            <a:r>
              <a:rPr lang="en-US" dirty="0"/>
              <a:t>State Space Graphs vs. Search Trees</a:t>
            </a:r>
          </a:p>
        </p:txBody>
      </p:sp>
      <p:sp>
        <p:nvSpPr>
          <p:cNvPr id="17446" name="Text Box 4"/>
          <p:cNvSpPr txBox="1">
            <a:spLocks noChangeArrowheads="1"/>
          </p:cNvSpPr>
          <p:nvPr/>
        </p:nvSpPr>
        <p:spPr bwMode="auto">
          <a:xfrm>
            <a:off x="9232902" y="2692717"/>
            <a:ext cx="825500" cy="323163"/>
          </a:xfrm>
          <a:prstGeom prst="rect">
            <a:avLst/>
          </a:prstGeom>
          <a:noFill/>
          <a:ln w="9525">
            <a:noFill/>
            <a:miter lim="800000"/>
            <a:headEnd/>
            <a:tailEnd/>
          </a:ln>
        </p:spPr>
        <p:txBody>
          <a:bodyPr lIns="91436" tIns="45718" rIns="91436" bIns="45718">
            <a:spAutoFit/>
          </a:bodyPr>
          <a:lstStyle/>
          <a:p>
            <a:pPr algn="ctr">
              <a:spcBef>
                <a:spcPct val="50000"/>
              </a:spcBef>
            </a:pPr>
            <a:r>
              <a:rPr lang="en-US" sz="1500" dirty="0"/>
              <a:t>S</a:t>
            </a:r>
          </a:p>
        </p:txBody>
      </p:sp>
      <p:sp>
        <p:nvSpPr>
          <p:cNvPr id="17447" name="Text Box 5"/>
          <p:cNvSpPr txBox="1">
            <a:spLocks noChangeArrowheads="1"/>
          </p:cNvSpPr>
          <p:nvPr/>
        </p:nvSpPr>
        <p:spPr bwMode="auto">
          <a:xfrm>
            <a:off x="7010402" y="3976181"/>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a</a:t>
            </a:r>
          </a:p>
        </p:txBody>
      </p:sp>
      <p:sp>
        <p:nvSpPr>
          <p:cNvPr id="17448" name="Text Box 6"/>
          <p:cNvSpPr txBox="1">
            <a:spLocks noChangeArrowheads="1"/>
          </p:cNvSpPr>
          <p:nvPr/>
        </p:nvSpPr>
        <p:spPr bwMode="auto">
          <a:xfrm>
            <a:off x="7010402" y="3550080"/>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b</a:t>
            </a:r>
          </a:p>
        </p:txBody>
      </p:sp>
      <p:sp>
        <p:nvSpPr>
          <p:cNvPr id="17449" name="Text Box 7"/>
          <p:cNvSpPr txBox="1">
            <a:spLocks noChangeArrowheads="1"/>
          </p:cNvSpPr>
          <p:nvPr/>
        </p:nvSpPr>
        <p:spPr bwMode="auto">
          <a:xfrm>
            <a:off x="7454902" y="3167255"/>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d</a:t>
            </a:r>
          </a:p>
        </p:txBody>
      </p:sp>
      <p:sp>
        <p:nvSpPr>
          <p:cNvPr id="17450" name="Text Box 8"/>
          <p:cNvSpPr txBox="1">
            <a:spLocks noChangeArrowheads="1"/>
          </p:cNvSpPr>
          <p:nvPr/>
        </p:nvSpPr>
        <p:spPr bwMode="auto">
          <a:xfrm>
            <a:off x="11264902" y="3113992"/>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p</a:t>
            </a:r>
          </a:p>
        </p:txBody>
      </p:sp>
      <p:sp>
        <p:nvSpPr>
          <p:cNvPr id="17451" name="Text Box 9"/>
          <p:cNvSpPr txBox="1">
            <a:spLocks noChangeArrowheads="1"/>
          </p:cNvSpPr>
          <p:nvPr/>
        </p:nvSpPr>
        <p:spPr bwMode="auto">
          <a:xfrm>
            <a:off x="7581902" y="3976181"/>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a</a:t>
            </a:r>
          </a:p>
        </p:txBody>
      </p:sp>
      <p:sp>
        <p:nvSpPr>
          <p:cNvPr id="17452" name="Text Box 10"/>
          <p:cNvSpPr txBox="1">
            <a:spLocks noChangeArrowheads="1"/>
          </p:cNvSpPr>
          <p:nvPr/>
        </p:nvSpPr>
        <p:spPr bwMode="auto">
          <a:xfrm>
            <a:off x="7581902" y="3550080"/>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c</a:t>
            </a:r>
          </a:p>
        </p:txBody>
      </p:sp>
      <p:cxnSp>
        <p:nvCxnSpPr>
          <p:cNvPr id="17453" name="AutoShape 11"/>
          <p:cNvCxnSpPr>
            <a:cxnSpLocks noChangeShapeType="1"/>
            <a:stCxn id="17449" idx="2"/>
            <a:endCxn id="17448" idx="0"/>
          </p:cNvCxnSpPr>
          <p:nvPr/>
        </p:nvCxnSpPr>
        <p:spPr bwMode="auto">
          <a:xfrm flipH="1">
            <a:off x="7169151" y="3505693"/>
            <a:ext cx="444500" cy="44387"/>
          </a:xfrm>
          <a:prstGeom prst="straightConnector1">
            <a:avLst/>
          </a:prstGeom>
          <a:noFill/>
          <a:ln w="28575">
            <a:solidFill>
              <a:schemeClr val="tx1"/>
            </a:solidFill>
            <a:round/>
            <a:headEnd/>
            <a:tailEnd/>
          </a:ln>
        </p:spPr>
      </p:cxnSp>
      <p:cxnSp>
        <p:nvCxnSpPr>
          <p:cNvPr id="17454" name="AutoShape 12"/>
          <p:cNvCxnSpPr>
            <a:cxnSpLocks noChangeShapeType="1"/>
            <a:stCxn id="17449" idx="2"/>
            <a:endCxn id="17452" idx="0"/>
          </p:cNvCxnSpPr>
          <p:nvPr/>
        </p:nvCxnSpPr>
        <p:spPr bwMode="auto">
          <a:xfrm>
            <a:off x="7613651" y="3505693"/>
            <a:ext cx="127000" cy="44387"/>
          </a:xfrm>
          <a:prstGeom prst="straightConnector1">
            <a:avLst/>
          </a:prstGeom>
          <a:noFill/>
          <a:ln w="28575">
            <a:solidFill>
              <a:schemeClr val="tx1"/>
            </a:solidFill>
            <a:round/>
            <a:headEnd/>
            <a:tailEnd/>
          </a:ln>
        </p:spPr>
      </p:cxnSp>
      <p:cxnSp>
        <p:nvCxnSpPr>
          <p:cNvPr id="17455" name="AutoShape 13"/>
          <p:cNvCxnSpPr>
            <a:cxnSpLocks noChangeShapeType="1"/>
            <a:stCxn id="17448" idx="2"/>
            <a:endCxn id="17447" idx="0"/>
          </p:cNvCxnSpPr>
          <p:nvPr/>
        </p:nvCxnSpPr>
        <p:spPr bwMode="auto">
          <a:xfrm>
            <a:off x="7169151" y="3888520"/>
            <a:ext cx="0" cy="87661"/>
          </a:xfrm>
          <a:prstGeom prst="straightConnector1">
            <a:avLst/>
          </a:prstGeom>
          <a:noFill/>
          <a:ln w="28575">
            <a:solidFill>
              <a:schemeClr val="tx1"/>
            </a:solidFill>
            <a:round/>
            <a:headEnd/>
            <a:tailEnd/>
          </a:ln>
        </p:spPr>
      </p:cxnSp>
      <p:cxnSp>
        <p:nvCxnSpPr>
          <p:cNvPr id="17456" name="AutoShape 14"/>
          <p:cNvCxnSpPr>
            <a:cxnSpLocks noChangeShapeType="1"/>
            <a:stCxn id="17452" idx="2"/>
            <a:endCxn id="17451" idx="0"/>
          </p:cNvCxnSpPr>
          <p:nvPr/>
        </p:nvCxnSpPr>
        <p:spPr bwMode="auto">
          <a:xfrm>
            <a:off x="7740651" y="3888520"/>
            <a:ext cx="0" cy="87661"/>
          </a:xfrm>
          <a:prstGeom prst="straightConnector1">
            <a:avLst/>
          </a:prstGeom>
          <a:noFill/>
          <a:ln w="28575">
            <a:solidFill>
              <a:schemeClr val="tx1"/>
            </a:solidFill>
            <a:round/>
            <a:headEnd/>
            <a:tailEnd/>
          </a:ln>
        </p:spPr>
      </p:cxnSp>
      <p:sp>
        <p:nvSpPr>
          <p:cNvPr id="17484" name="Text Box 16"/>
          <p:cNvSpPr txBox="1">
            <a:spLocks noChangeArrowheads="1"/>
          </p:cNvSpPr>
          <p:nvPr/>
        </p:nvSpPr>
        <p:spPr bwMode="auto">
          <a:xfrm>
            <a:off x="9753602" y="3113992"/>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e</a:t>
            </a:r>
          </a:p>
        </p:txBody>
      </p:sp>
      <p:sp>
        <p:nvSpPr>
          <p:cNvPr id="17485" name="Text Box 17"/>
          <p:cNvSpPr txBox="1">
            <a:spLocks noChangeArrowheads="1"/>
          </p:cNvSpPr>
          <p:nvPr/>
        </p:nvSpPr>
        <p:spPr bwMode="auto">
          <a:xfrm>
            <a:off x="9296402" y="3966195"/>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p</a:t>
            </a:r>
          </a:p>
        </p:txBody>
      </p:sp>
      <p:sp>
        <p:nvSpPr>
          <p:cNvPr id="17486" name="Text Box 18"/>
          <p:cNvSpPr txBox="1">
            <a:spLocks noChangeArrowheads="1"/>
          </p:cNvSpPr>
          <p:nvPr/>
        </p:nvSpPr>
        <p:spPr bwMode="auto">
          <a:xfrm>
            <a:off x="9486902" y="3540093"/>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h</a:t>
            </a:r>
          </a:p>
        </p:txBody>
      </p:sp>
      <p:sp>
        <p:nvSpPr>
          <p:cNvPr id="17487" name="Text Box 19"/>
          <p:cNvSpPr txBox="1">
            <a:spLocks noChangeArrowheads="1"/>
          </p:cNvSpPr>
          <p:nvPr/>
        </p:nvSpPr>
        <p:spPr bwMode="auto">
          <a:xfrm>
            <a:off x="10058402" y="3966195"/>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f</a:t>
            </a:r>
          </a:p>
        </p:txBody>
      </p:sp>
      <p:sp>
        <p:nvSpPr>
          <p:cNvPr id="17488" name="Text Box 20"/>
          <p:cNvSpPr txBox="1">
            <a:spLocks noChangeArrowheads="1"/>
          </p:cNvSpPr>
          <p:nvPr/>
        </p:nvSpPr>
        <p:spPr bwMode="auto">
          <a:xfrm>
            <a:off x="10058402" y="3540093"/>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r</a:t>
            </a:r>
          </a:p>
        </p:txBody>
      </p:sp>
      <p:sp>
        <p:nvSpPr>
          <p:cNvPr id="17489" name="Text Box 21"/>
          <p:cNvSpPr txBox="1">
            <a:spLocks noChangeArrowheads="1"/>
          </p:cNvSpPr>
          <p:nvPr/>
        </p:nvSpPr>
        <p:spPr bwMode="auto">
          <a:xfrm>
            <a:off x="9677402" y="3966195"/>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q</a:t>
            </a:r>
          </a:p>
        </p:txBody>
      </p:sp>
      <p:sp>
        <p:nvSpPr>
          <p:cNvPr id="17490" name="Text Box 22"/>
          <p:cNvSpPr txBox="1">
            <a:spLocks noChangeArrowheads="1"/>
          </p:cNvSpPr>
          <p:nvPr/>
        </p:nvSpPr>
        <p:spPr bwMode="auto">
          <a:xfrm>
            <a:off x="9296402" y="4349020"/>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q</a:t>
            </a:r>
          </a:p>
        </p:txBody>
      </p:sp>
      <p:sp>
        <p:nvSpPr>
          <p:cNvPr id="17491" name="Text Box 23"/>
          <p:cNvSpPr txBox="1">
            <a:spLocks noChangeArrowheads="1"/>
          </p:cNvSpPr>
          <p:nvPr/>
        </p:nvSpPr>
        <p:spPr bwMode="auto">
          <a:xfrm>
            <a:off x="9867902" y="4349020"/>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c</a:t>
            </a:r>
          </a:p>
        </p:txBody>
      </p:sp>
      <p:sp>
        <p:nvSpPr>
          <p:cNvPr id="17492" name="Text Box 24"/>
          <p:cNvSpPr txBox="1">
            <a:spLocks noChangeArrowheads="1"/>
          </p:cNvSpPr>
          <p:nvPr/>
        </p:nvSpPr>
        <p:spPr bwMode="auto">
          <a:xfrm>
            <a:off x="10121900" y="4392297"/>
            <a:ext cx="635000" cy="323163"/>
          </a:xfrm>
          <a:prstGeom prst="rect">
            <a:avLst/>
          </a:prstGeom>
          <a:noFill/>
          <a:ln w="9525">
            <a:noFill/>
            <a:miter lim="800000"/>
            <a:headEnd/>
            <a:tailEnd/>
          </a:ln>
        </p:spPr>
        <p:txBody>
          <a:bodyPr lIns="91436" tIns="45718" rIns="91436" bIns="45718">
            <a:spAutoFit/>
          </a:bodyPr>
          <a:lstStyle/>
          <a:p>
            <a:pPr algn="ctr">
              <a:spcBef>
                <a:spcPct val="50000"/>
              </a:spcBef>
            </a:pPr>
            <a:r>
              <a:rPr lang="en-US" sz="1500" dirty="0"/>
              <a:t>G</a:t>
            </a:r>
          </a:p>
        </p:txBody>
      </p:sp>
      <p:sp>
        <p:nvSpPr>
          <p:cNvPr id="17493" name="Text Box 25"/>
          <p:cNvSpPr txBox="1">
            <a:spLocks noChangeArrowheads="1"/>
          </p:cNvSpPr>
          <p:nvPr/>
        </p:nvSpPr>
        <p:spPr bwMode="auto">
          <a:xfrm>
            <a:off x="9867902" y="4721859"/>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a</a:t>
            </a:r>
          </a:p>
        </p:txBody>
      </p:sp>
      <p:cxnSp>
        <p:nvCxnSpPr>
          <p:cNvPr id="17494" name="AutoShape 26"/>
          <p:cNvCxnSpPr>
            <a:cxnSpLocks noChangeShapeType="1"/>
            <a:stCxn id="17484" idx="2"/>
            <a:endCxn id="17486" idx="0"/>
          </p:cNvCxnSpPr>
          <p:nvPr/>
        </p:nvCxnSpPr>
        <p:spPr bwMode="auto">
          <a:xfrm flipH="1">
            <a:off x="9645651" y="3452432"/>
            <a:ext cx="266700" cy="87661"/>
          </a:xfrm>
          <a:prstGeom prst="straightConnector1">
            <a:avLst/>
          </a:prstGeom>
          <a:noFill/>
          <a:ln w="28575">
            <a:solidFill>
              <a:schemeClr val="tx1"/>
            </a:solidFill>
            <a:round/>
            <a:headEnd/>
            <a:tailEnd/>
          </a:ln>
        </p:spPr>
      </p:cxnSp>
      <p:cxnSp>
        <p:nvCxnSpPr>
          <p:cNvPr id="17495" name="AutoShape 27"/>
          <p:cNvCxnSpPr>
            <a:cxnSpLocks noChangeShapeType="1"/>
            <a:stCxn id="17484" idx="2"/>
            <a:endCxn id="17488" idx="0"/>
          </p:cNvCxnSpPr>
          <p:nvPr/>
        </p:nvCxnSpPr>
        <p:spPr bwMode="auto">
          <a:xfrm>
            <a:off x="9912351" y="3452432"/>
            <a:ext cx="304800" cy="87661"/>
          </a:xfrm>
          <a:prstGeom prst="straightConnector1">
            <a:avLst/>
          </a:prstGeom>
          <a:noFill/>
          <a:ln w="28575">
            <a:solidFill>
              <a:schemeClr val="tx1"/>
            </a:solidFill>
            <a:round/>
            <a:headEnd/>
            <a:tailEnd/>
          </a:ln>
        </p:spPr>
      </p:cxnSp>
      <p:cxnSp>
        <p:nvCxnSpPr>
          <p:cNvPr id="17496" name="AutoShape 28"/>
          <p:cNvCxnSpPr>
            <a:cxnSpLocks noChangeShapeType="1"/>
            <a:stCxn id="17486" idx="2"/>
            <a:endCxn id="17485" idx="0"/>
          </p:cNvCxnSpPr>
          <p:nvPr/>
        </p:nvCxnSpPr>
        <p:spPr bwMode="auto">
          <a:xfrm flipH="1">
            <a:off x="9455151" y="3878535"/>
            <a:ext cx="190500" cy="87661"/>
          </a:xfrm>
          <a:prstGeom prst="straightConnector1">
            <a:avLst/>
          </a:prstGeom>
          <a:noFill/>
          <a:ln w="28575">
            <a:solidFill>
              <a:schemeClr val="tx1"/>
            </a:solidFill>
            <a:round/>
            <a:headEnd/>
            <a:tailEnd/>
          </a:ln>
        </p:spPr>
      </p:cxnSp>
      <p:cxnSp>
        <p:nvCxnSpPr>
          <p:cNvPr id="17497" name="AutoShape 29"/>
          <p:cNvCxnSpPr>
            <a:cxnSpLocks noChangeShapeType="1"/>
            <a:stCxn id="17486" idx="2"/>
            <a:endCxn id="17489" idx="0"/>
          </p:cNvCxnSpPr>
          <p:nvPr/>
        </p:nvCxnSpPr>
        <p:spPr bwMode="auto">
          <a:xfrm>
            <a:off x="9645651" y="3878535"/>
            <a:ext cx="190500" cy="87661"/>
          </a:xfrm>
          <a:prstGeom prst="straightConnector1">
            <a:avLst/>
          </a:prstGeom>
          <a:noFill/>
          <a:ln w="28575">
            <a:solidFill>
              <a:schemeClr val="tx1"/>
            </a:solidFill>
            <a:round/>
            <a:headEnd/>
            <a:tailEnd/>
          </a:ln>
        </p:spPr>
      </p:cxnSp>
      <p:cxnSp>
        <p:nvCxnSpPr>
          <p:cNvPr id="17498" name="AutoShape 30"/>
          <p:cNvCxnSpPr>
            <a:cxnSpLocks noChangeShapeType="1"/>
            <a:stCxn id="17488" idx="2"/>
            <a:endCxn id="17487" idx="0"/>
          </p:cNvCxnSpPr>
          <p:nvPr/>
        </p:nvCxnSpPr>
        <p:spPr bwMode="auto">
          <a:xfrm>
            <a:off x="10217151" y="3878535"/>
            <a:ext cx="0" cy="87661"/>
          </a:xfrm>
          <a:prstGeom prst="straightConnector1">
            <a:avLst/>
          </a:prstGeom>
          <a:noFill/>
          <a:ln w="28575">
            <a:solidFill>
              <a:schemeClr val="tx1"/>
            </a:solidFill>
            <a:round/>
            <a:headEnd/>
            <a:tailEnd/>
          </a:ln>
        </p:spPr>
      </p:cxnSp>
      <p:cxnSp>
        <p:nvCxnSpPr>
          <p:cNvPr id="17499" name="AutoShape 31"/>
          <p:cNvCxnSpPr>
            <a:cxnSpLocks noChangeShapeType="1"/>
            <a:stCxn id="17485" idx="2"/>
            <a:endCxn id="17490" idx="0"/>
          </p:cNvCxnSpPr>
          <p:nvPr/>
        </p:nvCxnSpPr>
        <p:spPr bwMode="auto">
          <a:xfrm>
            <a:off x="9455151" y="4304636"/>
            <a:ext cx="0" cy="44387"/>
          </a:xfrm>
          <a:prstGeom prst="straightConnector1">
            <a:avLst/>
          </a:prstGeom>
          <a:noFill/>
          <a:ln w="28575">
            <a:solidFill>
              <a:schemeClr val="tx1"/>
            </a:solidFill>
            <a:round/>
            <a:headEnd/>
            <a:tailEnd/>
          </a:ln>
        </p:spPr>
      </p:cxnSp>
      <p:cxnSp>
        <p:nvCxnSpPr>
          <p:cNvPr id="17500" name="AutoShape 32"/>
          <p:cNvCxnSpPr>
            <a:cxnSpLocks noChangeShapeType="1"/>
            <a:stCxn id="17487" idx="2"/>
            <a:endCxn id="17491" idx="0"/>
          </p:cNvCxnSpPr>
          <p:nvPr/>
        </p:nvCxnSpPr>
        <p:spPr bwMode="auto">
          <a:xfrm flipH="1">
            <a:off x="10026651" y="4304636"/>
            <a:ext cx="190500" cy="44387"/>
          </a:xfrm>
          <a:prstGeom prst="straightConnector1">
            <a:avLst/>
          </a:prstGeom>
          <a:noFill/>
          <a:ln w="28575">
            <a:solidFill>
              <a:schemeClr val="tx1"/>
            </a:solidFill>
            <a:round/>
            <a:headEnd/>
            <a:tailEnd/>
          </a:ln>
        </p:spPr>
      </p:cxnSp>
      <p:cxnSp>
        <p:nvCxnSpPr>
          <p:cNvPr id="17501" name="AutoShape 33"/>
          <p:cNvCxnSpPr>
            <a:cxnSpLocks noChangeShapeType="1"/>
            <a:stCxn id="17487" idx="2"/>
            <a:endCxn id="17492" idx="0"/>
          </p:cNvCxnSpPr>
          <p:nvPr/>
        </p:nvCxnSpPr>
        <p:spPr bwMode="auto">
          <a:xfrm>
            <a:off x="10217153" y="4304635"/>
            <a:ext cx="222249" cy="87663"/>
          </a:xfrm>
          <a:prstGeom prst="straightConnector1">
            <a:avLst/>
          </a:prstGeom>
          <a:noFill/>
          <a:ln w="28575">
            <a:solidFill>
              <a:schemeClr val="tx1"/>
            </a:solidFill>
            <a:round/>
            <a:headEnd/>
            <a:tailEnd/>
          </a:ln>
        </p:spPr>
      </p:cxnSp>
      <p:cxnSp>
        <p:nvCxnSpPr>
          <p:cNvPr id="17502" name="AutoShape 34"/>
          <p:cNvCxnSpPr>
            <a:cxnSpLocks noChangeShapeType="1"/>
            <a:stCxn id="17491" idx="2"/>
            <a:endCxn id="17493" idx="0"/>
          </p:cNvCxnSpPr>
          <p:nvPr/>
        </p:nvCxnSpPr>
        <p:spPr bwMode="auto">
          <a:xfrm>
            <a:off x="10026651" y="4687463"/>
            <a:ext cx="0" cy="34399"/>
          </a:xfrm>
          <a:prstGeom prst="straightConnector1">
            <a:avLst/>
          </a:prstGeom>
          <a:noFill/>
          <a:ln w="28575">
            <a:solidFill>
              <a:schemeClr val="tx1"/>
            </a:solidFill>
            <a:round/>
            <a:headEnd/>
            <a:tailEnd/>
          </a:ln>
        </p:spPr>
      </p:cxnSp>
      <p:sp>
        <p:nvSpPr>
          <p:cNvPr id="17458" name="Text Box 35"/>
          <p:cNvSpPr txBox="1">
            <a:spLocks noChangeArrowheads="1"/>
          </p:cNvSpPr>
          <p:nvPr/>
        </p:nvSpPr>
        <p:spPr bwMode="auto">
          <a:xfrm>
            <a:off x="11264902" y="3506804"/>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q</a:t>
            </a:r>
          </a:p>
        </p:txBody>
      </p:sp>
      <p:cxnSp>
        <p:nvCxnSpPr>
          <p:cNvPr id="17459" name="AutoShape 36"/>
          <p:cNvCxnSpPr>
            <a:cxnSpLocks noChangeShapeType="1"/>
            <a:stCxn id="17450" idx="2"/>
            <a:endCxn id="17458" idx="0"/>
          </p:cNvCxnSpPr>
          <p:nvPr/>
        </p:nvCxnSpPr>
        <p:spPr bwMode="auto">
          <a:xfrm>
            <a:off x="11423651" y="3452434"/>
            <a:ext cx="0" cy="54372"/>
          </a:xfrm>
          <a:prstGeom prst="straightConnector1">
            <a:avLst/>
          </a:prstGeom>
          <a:noFill/>
          <a:ln w="28575">
            <a:solidFill>
              <a:schemeClr val="tx1"/>
            </a:solidFill>
            <a:round/>
            <a:headEnd/>
            <a:tailEnd/>
          </a:ln>
        </p:spPr>
      </p:cxnSp>
      <p:sp>
        <p:nvSpPr>
          <p:cNvPr id="17465" name="Text Box 38"/>
          <p:cNvSpPr txBox="1">
            <a:spLocks noChangeArrowheads="1"/>
          </p:cNvSpPr>
          <p:nvPr/>
        </p:nvSpPr>
        <p:spPr bwMode="auto">
          <a:xfrm>
            <a:off x="8280402" y="3540093"/>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e</a:t>
            </a:r>
          </a:p>
        </p:txBody>
      </p:sp>
      <p:sp>
        <p:nvSpPr>
          <p:cNvPr id="17466" name="Text Box 39"/>
          <p:cNvSpPr txBox="1">
            <a:spLocks noChangeArrowheads="1"/>
          </p:cNvSpPr>
          <p:nvPr/>
        </p:nvSpPr>
        <p:spPr bwMode="auto">
          <a:xfrm>
            <a:off x="7772402" y="4392296"/>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p</a:t>
            </a:r>
          </a:p>
        </p:txBody>
      </p:sp>
      <p:sp>
        <p:nvSpPr>
          <p:cNvPr id="17467" name="Text Box 40"/>
          <p:cNvSpPr txBox="1">
            <a:spLocks noChangeArrowheads="1"/>
          </p:cNvSpPr>
          <p:nvPr/>
        </p:nvSpPr>
        <p:spPr bwMode="auto">
          <a:xfrm>
            <a:off x="7962902" y="3966195"/>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h</a:t>
            </a:r>
          </a:p>
        </p:txBody>
      </p:sp>
      <p:sp>
        <p:nvSpPr>
          <p:cNvPr id="17468" name="Text Box 41"/>
          <p:cNvSpPr txBox="1">
            <a:spLocks noChangeArrowheads="1"/>
          </p:cNvSpPr>
          <p:nvPr/>
        </p:nvSpPr>
        <p:spPr bwMode="auto">
          <a:xfrm>
            <a:off x="8534402" y="4392296"/>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f</a:t>
            </a:r>
          </a:p>
        </p:txBody>
      </p:sp>
      <p:sp>
        <p:nvSpPr>
          <p:cNvPr id="17469" name="Text Box 42"/>
          <p:cNvSpPr txBox="1">
            <a:spLocks noChangeArrowheads="1"/>
          </p:cNvSpPr>
          <p:nvPr/>
        </p:nvSpPr>
        <p:spPr bwMode="auto">
          <a:xfrm>
            <a:off x="8534402" y="3966195"/>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r</a:t>
            </a:r>
          </a:p>
        </p:txBody>
      </p:sp>
      <p:sp>
        <p:nvSpPr>
          <p:cNvPr id="17470" name="Text Box 43"/>
          <p:cNvSpPr txBox="1">
            <a:spLocks noChangeArrowheads="1"/>
          </p:cNvSpPr>
          <p:nvPr/>
        </p:nvSpPr>
        <p:spPr bwMode="auto">
          <a:xfrm>
            <a:off x="8153402" y="4392296"/>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q</a:t>
            </a:r>
          </a:p>
        </p:txBody>
      </p:sp>
      <p:sp>
        <p:nvSpPr>
          <p:cNvPr id="17471" name="Text Box 44"/>
          <p:cNvSpPr txBox="1">
            <a:spLocks noChangeArrowheads="1"/>
          </p:cNvSpPr>
          <p:nvPr/>
        </p:nvSpPr>
        <p:spPr bwMode="auto">
          <a:xfrm>
            <a:off x="7772402" y="4775121"/>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q</a:t>
            </a:r>
          </a:p>
        </p:txBody>
      </p:sp>
      <p:sp>
        <p:nvSpPr>
          <p:cNvPr id="17472" name="Text Box 45"/>
          <p:cNvSpPr txBox="1">
            <a:spLocks noChangeArrowheads="1"/>
          </p:cNvSpPr>
          <p:nvPr/>
        </p:nvSpPr>
        <p:spPr bwMode="auto">
          <a:xfrm>
            <a:off x="8343902" y="4775121"/>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c</a:t>
            </a:r>
          </a:p>
        </p:txBody>
      </p:sp>
      <p:sp>
        <p:nvSpPr>
          <p:cNvPr id="17473" name="Text Box 46"/>
          <p:cNvSpPr txBox="1">
            <a:spLocks noChangeArrowheads="1"/>
          </p:cNvSpPr>
          <p:nvPr/>
        </p:nvSpPr>
        <p:spPr bwMode="auto">
          <a:xfrm>
            <a:off x="8597900" y="4818397"/>
            <a:ext cx="6350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b="1" dirty="0">
                <a:solidFill>
                  <a:srgbClr val="CC0000"/>
                </a:solidFill>
              </a:rPr>
              <a:t>G</a:t>
            </a:r>
          </a:p>
        </p:txBody>
      </p:sp>
      <p:sp>
        <p:nvSpPr>
          <p:cNvPr id="17474" name="Text Box 47"/>
          <p:cNvSpPr txBox="1">
            <a:spLocks noChangeArrowheads="1"/>
          </p:cNvSpPr>
          <p:nvPr/>
        </p:nvSpPr>
        <p:spPr bwMode="auto">
          <a:xfrm>
            <a:off x="8343902" y="5147960"/>
            <a:ext cx="317500" cy="338440"/>
          </a:xfrm>
          <a:prstGeom prst="rect">
            <a:avLst/>
          </a:prstGeom>
          <a:noFill/>
          <a:ln w="9525">
            <a:noFill/>
            <a:miter lim="800000"/>
            <a:headEnd/>
            <a:tailEnd/>
          </a:ln>
        </p:spPr>
        <p:txBody>
          <a:bodyPr lIns="91436" tIns="45718" rIns="91436" bIns="45718">
            <a:spAutoFit/>
          </a:bodyPr>
          <a:lstStyle/>
          <a:p>
            <a:pPr algn="ctr">
              <a:spcBef>
                <a:spcPct val="50000"/>
              </a:spcBef>
            </a:pPr>
            <a:r>
              <a:rPr lang="en-US" sz="1600" i="1" dirty="0"/>
              <a:t>a</a:t>
            </a:r>
          </a:p>
        </p:txBody>
      </p:sp>
      <p:cxnSp>
        <p:nvCxnSpPr>
          <p:cNvPr id="17475" name="AutoShape 48"/>
          <p:cNvCxnSpPr>
            <a:cxnSpLocks noChangeShapeType="1"/>
            <a:stCxn id="17465" idx="2"/>
            <a:endCxn id="17467" idx="0"/>
          </p:cNvCxnSpPr>
          <p:nvPr/>
        </p:nvCxnSpPr>
        <p:spPr bwMode="auto">
          <a:xfrm flipH="1">
            <a:off x="8121651" y="3878535"/>
            <a:ext cx="317500" cy="87661"/>
          </a:xfrm>
          <a:prstGeom prst="straightConnector1">
            <a:avLst/>
          </a:prstGeom>
          <a:noFill/>
          <a:ln w="28575">
            <a:solidFill>
              <a:schemeClr val="tx1"/>
            </a:solidFill>
            <a:round/>
            <a:headEnd/>
            <a:tailEnd/>
          </a:ln>
        </p:spPr>
      </p:cxnSp>
      <p:cxnSp>
        <p:nvCxnSpPr>
          <p:cNvPr id="17476" name="AutoShape 49"/>
          <p:cNvCxnSpPr>
            <a:cxnSpLocks noChangeShapeType="1"/>
            <a:stCxn id="17465" idx="2"/>
            <a:endCxn id="17469" idx="0"/>
          </p:cNvCxnSpPr>
          <p:nvPr/>
        </p:nvCxnSpPr>
        <p:spPr bwMode="auto">
          <a:xfrm>
            <a:off x="8439151" y="3878535"/>
            <a:ext cx="254000" cy="87661"/>
          </a:xfrm>
          <a:prstGeom prst="straightConnector1">
            <a:avLst/>
          </a:prstGeom>
          <a:noFill/>
          <a:ln w="28575">
            <a:solidFill>
              <a:schemeClr val="tx1"/>
            </a:solidFill>
            <a:round/>
            <a:headEnd/>
            <a:tailEnd/>
          </a:ln>
        </p:spPr>
      </p:cxnSp>
      <p:cxnSp>
        <p:nvCxnSpPr>
          <p:cNvPr id="17477" name="AutoShape 50"/>
          <p:cNvCxnSpPr>
            <a:cxnSpLocks noChangeShapeType="1"/>
            <a:stCxn id="17467" idx="2"/>
            <a:endCxn id="17466" idx="0"/>
          </p:cNvCxnSpPr>
          <p:nvPr/>
        </p:nvCxnSpPr>
        <p:spPr bwMode="auto">
          <a:xfrm flipH="1">
            <a:off x="7931151" y="4304636"/>
            <a:ext cx="190500" cy="87661"/>
          </a:xfrm>
          <a:prstGeom prst="straightConnector1">
            <a:avLst/>
          </a:prstGeom>
          <a:noFill/>
          <a:ln w="28575">
            <a:solidFill>
              <a:schemeClr val="tx1"/>
            </a:solidFill>
            <a:round/>
            <a:headEnd/>
            <a:tailEnd/>
          </a:ln>
        </p:spPr>
      </p:cxnSp>
      <p:cxnSp>
        <p:nvCxnSpPr>
          <p:cNvPr id="17478" name="AutoShape 51"/>
          <p:cNvCxnSpPr>
            <a:cxnSpLocks noChangeShapeType="1"/>
            <a:stCxn id="17467" idx="2"/>
            <a:endCxn id="17470" idx="0"/>
          </p:cNvCxnSpPr>
          <p:nvPr/>
        </p:nvCxnSpPr>
        <p:spPr bwMode="auto">
          <a:xfrm>
            <a:off x="8121651" y="4304636"/>
            <a:ext cx="190500" cy="87661"/>
          </a:xfrm>
          <a:prstGeom prst="straightConnector1">
            <a:avLst/>
          </a:prstGeom>
          <a:noFill/>
          <a:ln w="28575">
            <a:solidFill>
              <a:schemeClr val="tx1"/>
            </a:solidFill>
            <a:round/>
            <a:headEnd/>
            <a:tailEnd/>
          </a:ln>
        </p:spPr>
      </p:cxnSp>
      <p:cxnSp>
        <p:nvCxnSpPr>
          <p:cNvPr id="17479" name="AutoShape 52"/>
          <p:cNvCxnSpPr>
            <a:cxnSpLocks noChangeShapeType="1"/>
            <a:stCxn id="17469" idx="2"/>
            <a:endCxn id="17468" idx="0"/>
          </p:cNvCxnSpPr>
          <p:nvPr/>
        </p:nvCxnSpPr>
        <p:spPr bwMode="auto">
          <a:xfrm>
            <a:off x="8693151" y="4304636"/>
            <a:ext cx="0" cy="87661"/>
          </a:xfrm>
          <a:prstGeom prst="straightConnector1">
            <a:avLst/>
          </a:prstGeom>
          <a:noFill/>
          <a:ln w="28575">
            <a:solidFill>
              <a:schemeClr val="tx1"/>
            </a:solidFill>
            <a:round/>
            <a:headEnd/>
            <a:tailEnd/>
          </a:ln>
        </p:spPr>
      </p:cxnSp>
      <p:cxnSp>
        <p:nvCxnSpPr>
          <p:cNvPr id="17480" name="AutoShape 53"/>
          <p:cNvCxnSpPr>
            <a:cxnSpLocks noChangeShapeType="1"/>
            <a:stCxn id="17466" idx="2"/>
            <a:endCxn id="17471" idx="0"/>
          </p:cNvCxnSpPr>
          <p:nvPr/>
        </p:nvCxnSpPr>
        <p:spPr bwMode="auto">
          <a:xfrm>
            <a:off x="7931151" y="4730737"/>
            <a:ext cx="0" cy="44387"/>
          </a:xfrm>
          <a:prstGeom prst="straightConnector1">
            <a:avLst/>
          </a:prstGeom>
          <a:noFill/>
          <a:ln w="28575">
            <a:solidFill>
              <a:schemeClr val="tx1"/>
            </a:solidFill>
            <a:round/>
            <a:headEnd/>
            <a:tailEnd/>
          </a:ln>
        </p:spPr>
      </p:cxnSp>
      <p:cxnSp>
        <p:nvCxnSpPr>
          <p:cNvPr id="17481" name="AutoShape 54"/>
          <p:cNvCxnSpPr>
            <a:cxnSpLocks noChangeShapeType="1"/>
            <a:stCxn id="17468" idx="2"/>
            <a:endCxn id="17472" idx="0"/>
          </p:cNvCxnSpPr>
          <p:nvPr/>
        </p:nvCxnSpPr>
        <p:spPr bwMode="auto">
          <a:xfrm flipH="1">
            <a:off x="8502651" y="4730737"/>
            <a:ext cx="190500" cy="44387"/>
          </a:xfrm>
          <a:prstGeom prst="straightConnector1">
            <a:avLst/>
          </a:prstGeom>
          <a:noFill/>
          <a:ln w="28575">
            <a:solidFill>
              <a:schemeClr val="tx1"/>
            </a:solidFill>
            <a:round/>
            <a:headEnd/>
            <a:tailEnd/>
          </a:ln>
        </p:spPr>
      </p:cxnSp>
      <p:cxnSp>
        <p:nvCxnSpPr>
          <p:cNvPr id="17482" name="AutoShape 55"/>
          <p:cNvCxnSpPr>
            <a:cxnSpLocks noChangeShapeType="1"/>
            <a:stCxn id="17468" idx="2"/>
            <a:endCxn id="17473" idx="0"/>
          </p:cNvCxnSpPr>
          <p:nvPr/>
        </p:nvCxnSpPr>
        <p:spPr bwMode="auto">
          <a:xfrm>
            <a:off x="8693149" y="4730736"/>
            <a:ext cx="222251" cy="87661"/>
          </a:xfrm>
          <a:prstGeom prst="straightConnector1">
            <a:avLst/>
          </a:prstGeom>
          <a:noFill/>
          <a:ln w="28575">
            <a:solidFill>
              <a:schemeClr val="tx1"/>
            </a:solidFill>
            <a:round/>
            <a:headEnd/>
            <a:tailEnd/>
          </a:ln>
        </p:spPr>
      </p:cxnSp>
      <p:cxnSp>
        <p:nvCxnSpPr>
          <p:cNvPr id="17483" name="AutoShape 56"/>
          <p:cNvCxnSpPr>
            <a:cxnSpLocks noChangeShapeType="1"/>
            <a:stCxn id="17472" idx="2"/>
            <a:endCxn id="17474" idx="0"/>
          </p:cNvCxnSpPr>
          <p:nvPr/>
        </p:nvCxnSpPr>
        <p:spPr bwMode="auto">
          <a:xfrm>
            <a:off x="8502651" y="5113563"/>
            <a:ext cx="0" cy="34399"/>
          </a:xfrm>
          <a:prstGeom prst="straightConnector1">
            <a:avLst/>
          </a:prstGeom>
          <a:noFill/>
          <a:ln w="28575">
            <a:solidFill>
              <a:schemeClr val="tx1"/>
            </a:solidFill>
            <a:round/>
            <a:headEnd/>
            <a:tailEnd/>
          </a:ln>
        </p:spPr>
      </p:cxnSp>
      <p:cxnSp>
        <p:nvCxnSpPr>
          <p:cNvPr id="17461" name="AutoShape 57"/>
          <p:cNvCxnSpPr>
            <a:cxnSpLocks noChangeShapeType="1"/>
            <a:stCxn id="17449" idx="2"/>
            <a:endCxn id="17465" idx="0"/>
          </p:cNvCxnSpPr>
          <p:nvPr/>
        </p:nvCxnSpPr>
        <p:spPr bwMode="auto">
          <a:xfrm>
            <a:off x="7613651" y="3505697"/>
            <a:ext cx="825500" cy="34399"/>
          </a:xfrm>
          <a:prstGeom prst="straightConnector1">
            <a:avLst/>
          </a:prstGeom>
          <a:noFill/>
          <a:ln w="28575">
            <a:solidFill>
              <a:schemeClr val="tx1"/>
            </a:solidFill>
            <a:round/>
            <a:headEnd/>
            <a:tailEnd/>
          </a:ln>
        </p:spPr>
      </p:cxnSp>
      <p:cxnSp>
        <p:nvCxnSpPr>
          <p:cNvPr id="17462" name="AutoShape 58"/>
          <p:cNvCxnSpPr>
            <a:cxnSpLocks noChangeShapeType="1"/>
            <a:stCxn id="17446" idx="2"/>
            <a:endCxn id="17449" idx="0"/>
          </p:cNvCxnSpPr>
          <p:nvPr/>
        </p:nvCxnSpPr>
        <p:spPr bwMode="auto">
          <a:xfrm flipH="1">
            <a:off x="7613651" y="3015882"/>
            <a:ext cx="2032000" cy="151375"/>
          </a:xfrm>
          <a:prstGeom prst="straightConnector1">
            <a:avLst/>
          </a:prstGeom>
          <a:noFill/>
          <a:ln w="28575">
            <a:solidFill>
              <a:schemeClr val="tx1"/>
            </a:solidFill>
            <a:round/>
            <a:headEnd/>
            <a:tailEnd/>
          </a:ln>
        </p:spPr>
      </p:cxnSp>
      <p:cxnSp>
        <p:nvCxnSpPr>
          <p:cNvPr id="17463" name="AutoShape 59"/>
          <p:cNvCxnSpPr>
            <a:cxnSpLocks noChangeShapeType="1"/>
            <a:stCxn id="17446" idx="2"/>
            <a:endCxn id="17484" idx="0"/>
          </p:cNvCxnSpPr>
          <p:nvPr/>
        </p:nvCxnSpPr>
        <p:spPr bwMode="auto">
          <a:xfrm>
            <a:off x="9645651" y="3015880"/>
            <a:ext cx="266700" cy="98112"/>
          </a:xfrm>
          <a:prstGeom prst="straightConnector1">
            <a:avLst/>
          </a:prstGeom>
          <a:noFill/>
          <a:ln w="28575">
            <a:solidFill>
              <a:schemeClr val="tx1"/>
            </a:solidFill>
            <a:round/>
            <a:headEnd/>
            <a:tailEnd/>
          </a:ln>
        </p:spPr>
      </p:cxnSp>
      <p:cxnSp>
        <p:nvCxnSpPr>
          <p:cNvPr id="17464" name="AutoShape 60"/>
          <p:cNvCxnSpPr>
            <a:cxnSpLocks noChangeShapeType="1"/>
            <a:stCxn id="17446" idx="2"/>
            <a:endCxn id="17450" idx="0"/>
          </p:cNvCxnSpPr>
          <p:nvPr/>
        </p:nvCxnSpPr>
        <p:spPr bwMode="auto">
          <a:xfrm>
            <a:off x="9645651" y="3015880"/>
            <a:ext cx="1778000" cy="98112"/>
          </a:xfrm>
          <a:prstGeom prst="straightConnector1">
            <a:avLst/>
          </a:prstGeom>
          <a:noFill/>
          <a:ln w="28575">
            <a:solidFill>
              <a:schemeClr val="tx1"/>
            </a:solidFill>
            <a:round/>
            <a:headEnd/>
            <a:tailEnd/>
          </a:ln>
        </p:spPr>
      </p:cxnSp>
      <p:grpSp>
        <p:nvGrpSpPr>
          <p:cNvPr id="17416" name="Group 62"/>
          <p:cNvGrpSpPr>
            <a:grpSpLocks/>
          </p:cNvGrpSpPr>
          <p:nvPr/>
        </p:nvGrpSpPr>
        <p:grpSpPr bwMode="auto">
          <a:xfrm>
            <a:off x="681037" y="3124200"/>
            <a:ext cx="3205163" cy="1768475"/>
            <a:chOff x="336" y="576"/>
            <a:chExt cx="4848" cy="2784"/>
          </a:xfrm>
        </p:grpSpPr>
        <p:sp>
          <p:nvSpPr>
            <p:cNvPr id="17418" name="AutoShape 63"/>
            <p:cNvSpPr>
              <a:spLocks noChangeArrowheads="1"/>
            </p:cNvSpPr>
            <p:nvPr/>
          </p:nvSpPr>
          <p:spPr bwMode="auto">
            <a:xfrm>
              <a:off x="336" y="2208"/>
              <a:ext cx="480" cy="480"/>
            </a:xfrm>
            <a:prstGeom prst="flowChartConnector">
              <a:avLst/>
            </a:prstGeom>
            <a:solidFill>
              <a:schemeClr val="bg1"/>
            </a:solidFill>
            <a:ln w="28575">
              <a:solidFill>
                <a:schemeClr val="tx1"/>
              </a:solidFill>
              <a:round/>
              <a:headEnd/>
              <a:tailEnd/>
            </a:ln>
          </p:spPr>
          <p:txBody>
            <a:bodyPr wrap="none" anchor="ctr"/>
            <a:lstStyle/>
            <a:p>
              <a:pPr algn="ctr"/>
              <a:r>
                <a:rPr lang="en-US"/>
                <a:t>S</a:t>
              </a:r>
            </a:p>
          </p:txBody>
        </p:sp>
        <p:sp>
          <p:nvSpPr>
            <p:cNvPr id="17419" name="AutoShape 64"/>
            <p:cNvSpPr>
              <a:spLocks noChangeArrowheads="1"/>
            </p:cNvSpPr>
            <p:nvPr/>
          </p:nvSpPr>
          <p:spPr bwMode="auto">
            <a:xfrm>
              <a:off x="4704" y="576"/>
              <a:ext cx="480" cy="480"/>
            </a:xfrm>
            <a:prstGeom prst="flowChartConnector">
              <a:avLst/>
            </a:prstGeom>
            <a:solidFill>
              <a:schemeClr val="bg1"/>
            </a:solidFill>
            <a:ln w="28575">
              <a:solidFill>
                <a:schemeClr val="tx1"/>
              </a:solidFill>
              <a:round/>
              <a:headEnd/>
              <a:tailEnd/>
            </a:ln>
          </p:spPr>
          <p:txBody>
            <a:bodyPr wrap="none" anchor="ctr"/>
            <a:lstStyle/>
            <a:p>
              <a:pPr algn="ctr"/>
              <a:r>
                <a:rPr lang="en-US" dirty="0"/>
                <a:t>G</a:t>
              </a:r>
            </a:p>
          </p:txBody>
        </p:sp>
        <p:sp>
          <p:nvSpPr>
            <p:cNvPr id="17420" name="AutoShape 65"/>
            <p:cNvSpPr>
              <a:spLocks noChangeArrowheads="1"/>
            </p:cNvSpPr>
            <p:nvPr/>
          </p:nvSpPr>
          <p:spPr bwMode="auto">
            <a:xfrm>
              <a:off x="1728" y="1776"/>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t>d</a:t>
              </a:r>
            </a:p>
          </p:txBody>
        </p:sp>
        <p:sp>
          <p:nvSpPr>
            <p:cNvPr id="17421" name="AutoShape 66"/>
            <p:cNvSpPr>
              <a:spLocks noChangeArrowheads="1"/>
            </p:cNvSpPr>
            <p:nvPr/>
          </p:nvSpPr>
          <p:spPr bwMode="auto">
            <a:xfrm>
              <a:off x="720" y="1056"/>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t>b</a:t>
              </a:r>
            </a:p>
          </p:txBody>
        </p:sp>
        <p:sp>
          <p:nvSpPr>
            <p:cNvPr id="17422" name="AutoShape 67"/>
            <p:cNvSpPr>
              <a:spLocks noChangeArrowheads="1"/>
            </p:cNvSpPr>
            <p:nvPr/>
          </p:nvSpPr>
          <p:spPr bwMode="auto">
            <a:xfrm>
              <a:off x="1200" y="2736"/>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t>p</a:t>
              </a:r>
            </a:p>
          </p:txBody>
        </p:sp>
        <p:sp>
          <p:nvSpPr>
            <p:cNvPr id="17423" name="AutoShape 68"/>
            <p:cNvSpPr>
              <a:spLocks noChangeArrowheads="1"/>
            </p:cNvSpPr>
            <p:nvPr/>
          </p:nvSpPr>
          <p:spPr bwMode="auto">
            <a:xfrm>
              <a:off x="2352" y="2880"/>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t>q</a:t>
              </a:r>
            </a:p>
          </p:txBody>
        </p:sp>
        <p:sp>
          <p:nvSpPr>
            <p:cNvPr id="17424" name="AutoShape 69"/>
            <p:cNvSpPr>
              <a:spLocks noChangeArrowheads="1"/>
            </p:cNvSpPr>
            <p:nvPr/>
          </p:nvSpPr>
          <p:spPr bwMode="auto">
            <a:xfrm>
              <a:off x="2880" y="1008"/>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t>c</a:t>
              </a:r>
            </a:p>
          </p:txBody>
        </p:sp>
        <p:sp>
          <p:nvSpPr>
            <p:cNvPr id="17425" name="AutoShape 70"/>
            <p:cNvSpPr>
              <a:spLocks noChangeArrowheads="1"/>
            </p:cNvSpPr>
            <p:nvPr/>
          </p:nvSpPr>
          <p:spPr bwMode="auto">
            <a:xfrm>
              <a:off x="3552" y="1584"/>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t>e</a:t>
              </a:r>
            </a:p>
          </p:txBody>
        </p:sp>
        <p:sp>
          <p:nvSpPr>
            <p:cNvPr id="17426" name="AutoShape 71"/>
            <p:cNvSpPr>
              <a:spLocks noChangeArrowheads="1"/>
            </p:cNvSpPr>
            <p:nvPr/>
          </p:nvSpPr>
          <p:spPr bwMode="auto">
            <a:xfrm>
              <a:off x="3168" y="2256"/>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t>h</a:t>
              </a:r>
            </a:p>
          </p:txBody>
        </p:sp>
        <p:sp>
          <p:nvSpPr>
            <p:cNvPr id="17427" name="AutoShape 72"/>
            <p:cNvSpPr>
              <a:spLocks noChangeArrowheads="1"/>
            </p:cNvSpPr>
            <p:nvPr/>
          </p:nvSpPr>
          <p:spPr bwMode="auto">
            <a:xfrm>
              <a:off x="1584" y="624"/>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t>a</a:t>
              </a:r>
            </a:p>
          </p:txBody>
        </p:sp>
        <p:sp>
          <p:nvSpPr>
            <p:cNvPr id="17428" name="AutoShape 73"/>
            <p:cNvSpPr>
              <a:spLocks noChangeArrowheads="1"/>
            </p:cNvSpPr>
            <p:nvPr/>
          </p:nvSpPr>
          <p:spPr bwMode="auto">
            <a:xfrm>
              <a:off x="4560" y="1872"/>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t>f</a:t>
              </a:r>
            </a:p>
          </p:txBody>
        </p:sp>
        <p:sp>
          <p:nvSpPr>
            <p:cNvPr id="17429" name="AutoShape 74"/>
            <p:cNvSpPr>
              <a:spLocks noChangeArrowheads="1"/>
            </p:cNvSpPr>
            <p:nvPr/>
          </p:nvSpPr>
          <p:spPr bwMode="auto">
            <a:xfrm>
              <a:off x="4368" y="2736"/>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500" i="1" dirty="0"/>
                <a:t>r</a:t>
              </a:r>
            </a:p>
          </p:txBody>
        </p:sp>
        <p:cxnSp>
          <p:nvCxnSpPr>
            <p:cNvPr id="17430" name="AutoShape 75"/>
            <p:cNvCxnSpPr>
              <a:cxnSpLocks noChangeShapeType="1"/>
              <a:stCxn id="17418" idx="5"/>
              <a:endCxn id="17422" idx="2"/>
            </p:cNvCxnSpPr>
            <p:nvPr/>
          </p:nvCxnSpPr>
          <p:spPr bwMode="auto">
            <a:xfrm>
              <a:off x="746" y="2618"/>
              <a:ext cx="454" cy="358"/>
            </a:xfrm>
            <a:prstGeom prst="straightConnector1">
              <a:avLst/>
            </a:prstGeom>
            <a:noFill/>
            <a:ln w="28575">
              <a:solidFill>
                <a:schemeClr val="tx1"/>
              </a:solidFill>
              <a:round/>
              <a:headEnd/>
              <a:tailEnd type="triangle" w="med" len="med"/>
            </a:ln>
          </p:spPr>
        </p:cxnSp>
        <p:cxnSp>
          <p:nvCxnSpPr>
            <p:cNvPr id="17431" name="AutoShape 76"/>
            <p:cNvCxnSpPr>
              <a:cxnSpLocks noChangeShapeType="1"/>
              <a:stCxn id="17422" idx="5"/>
              <a:endCxn id="17423" idx="2"/>
            </p:cNvCxnSpPr>
            <p:nvPr/>
          </p:nvCxnSpPr>
          <p:spPr bwMode="auto">
            <a:xfrm flipV="1">
              <a:off x="1610" y="3120"/>
              <a:ext cx="742" cy="26"/>
            </a:xfrm>
            <a:prstGeom prst="straightConnector1">
              <a:avLst/>
            </a:prstGeom>
            <a:noFill/>
            <a:ln w="28575">
              <a:solidFill>
                <a:schemeClr val="tx1"/>
              </a:solidFill>
              <a:round/>
              <a:headEnd/>
              <a:tailEnd type="triangle" w="med" len="med"/>
            </a:ln>
          </p:spPr>
        </p:cxnSp>
        <p:cxnSp>
          <p:nvCxnSpPr>
            <p:cNvPr id="17432" name="AutoShape 77"/>
            <p:cNvCxnSpPr>
              <a:cxnSpLocks noChangeShapeType="1"/>
              <a:stCxn id="17426" idx="3"/>
              <a:endCxn id="17423" idx="7"/>
            </p:cNvCxnSpPr>
            <p:nvPr/>
          </p:nvCxnSpPr>
          <p:spPr bwMode="auto">
            <a:xfrm flipH="1">
              <a:off x="2762" y="2666"/>
              <a:ext cx="476" cy="284"/>
            </a:xfrm>
            <a:prstGeom prst="straightConnector1">
              <a:avLst/>
            </a:prstGeom>
            <a:noFill/>
            <a:ln w="28575">
              <a:solidFill>
                <a:schemeClr val="tx1"/>
              </a:solidFill>
              <a:round/>
              <a:headEnd/>
              <a:tailEnd type="triangle" w="med" len="med"/>
            </a:ln>
          </p:spPr>
        </p:cxnSp>
        <p:cxnSp>
          <p:nvCxnSpPr>
            <p:cNvPr id="17433" name="AutoShape 78"/>
            <p:cNvCxnSpPr>
              <a:cxnSpLocks noChangeShapeType="1"/>
              <a:stCxn id="17426" idx="2"/>
              <a:endCxn id="17422" idx="6"/>
            </p:cNvCxnSpPr>
            <p:nvPr/>
          </p:nvCxnSpPr>
          <p:spPr bwMode="auto">
            <a:xfrm flipH="1">
              <a:off x="1680" y="2496"/>
              <a:ext cx="1488" cy="480"/>
            </a:xfrm>
            <a:prstGeom prst="straightConnector1">
              <a:avLst/>
            </a:prstGeom>
            <a:noFill/>
            <a:ln w="28575">
              <a:solidFill>
                <a:schemeClr val="tx1"/>
              </a:solidFill>
              <a:round/>
              <a:headEnd/>
              <a:tailEnd type="triangle" w="med" len="med"/>
            </a:ln>
          </p:spPr>
        </p:cxnSp>
        <p:cxnSp>
          <p:nvCxnSpPr>
            <p:cNvPr id="17434" name="AutoShape 79"/>
            <p:cNvCxnSpPr>
              <a:cxnSpLocks noChangeShapeType="1"/>
              <a:stCxn id="17425" idx="4"/>
              <a:endCxn id="17426" idx="7"/>
            </p:cNvCxnSpPr>
            <p:nvPr/>
          </p:nvCxnSpPr>
          <p:spPr bwMode="auto">
            <a:xfrm flipH="1">
              <a:off x="3578" y="2064"/>
              <a:ext cx="214" cy="262"/>
            </a:xfrm>
            <a:prstGeom prst="straightConnector1">
              <a:avLst/>
            </a:prstGeom>
            <a:noFill/>
            <a:ln w="28575">
              <a:solidFill>
                <a:schemeClr val="tx1"/>
              </a:solidFill>
              <a:round/>
              <a:headEnd/>
              <a:tailEnd type="triangle" w="med" len="med"/>
            </a:ln>
          </p:spPr>
        </p:cxnSp>
        <p:cxnSp>
          <p:nvCxnSpPr>
            <p:cNvPr id="17435" name="AutoShape 80"/>
            <p:cNvCxnSpPr>
              <a:cxnSpLocks noChangeShapeType="1"/>
              <a:stCxn id="17425" idx="5"/>
              <a:endCxn id="17429" idx="1"/>
            </p:cNvCxnSpPr>
            <p:nvPr/>
          </p:nvCxnSpPr>
          <p:spPr bwMode="auto">
            <a:xfrm>
              <a:off x="3962" y="1994"/>
              <a:ext cx="476" cy="812"/>
            </a:xfrm>
            <a:prstGeom prst="straightConnector1">
              <a:avLst/>
            </a:prstGeom>
            <a:noFill/>
            <a:ln w="28575">
              <a:solidFill>
                <a:srgbClr val="CC0000"/>
              </a:solidFill>
              <a:round/>
              <a:headEnd/>
              <a:tailEnd type="triangle" w="med" len="med"/>
            </a:ln>
          </p:spPr>
        </p:cxnSp>
        <p:cxnSp>
          <p:nvCxnSpPr>
            <p:cNvPr id="17436" name="AutoShape 81"/>
            <p:cNvCxnSpPr>
              <a:cxnSpLocks noChangeShapeType="1"/>
              <a:stCxn id="17429" idx="0"/>
              <a:endCxn id="17428" idx="4"/>
            </p:cNvCxnSpPr>
            <p:nvPr/>
          </p:nvCxnSpPr>
          <p:spPr bwMode="auto">
            <a:xfrm flipV="1">
              <a:off x="4608" y="2352"/>
              <a:ext cx="192" cy="384"/>
            </a:xfrm>
            <a:prstGeom prst="straightConnector1">
              <a:avLst/>
            </a:prstGeom>
            <a:noFill/>
            <a:ln w="28575">
              <a:solidFill>
                <a:srgbClr val="CC0000"/>
              </a:solidFill>
              <a:round/>
              <a:headEnd/>
              <a:tailEnd type="triangle" w="med" len="med"/>
            </a:ln>
          </p:spPr>
        </p:cxnSp>
        <p:cxnSp>
          <p:nvCxnSpPr>
            <p:cNvPr id="17437" name="AutoShape 82"/>
            <p:cNvCxnSpPr>
              <a:cxnSpLocks noChangeShapeType="1"/>
              <a:stCxn id="17428" idx="0"/>
              <a:endCxn id="17419" idx="4"/>
            </p:cNvCxnSpPr>
            <p:nvPr/>
          </p:nvCxnSpPr>
          <p:spPr bwMode="auto">
            <a:xfrm flipV="1">
              <a:off x="4800" y="1056"/>
              <a:ext cx="144" cy="816"/>
            </a:xfrm>
            <a:prstGeom prst="straightConnector1">
              <a:avLst/>
            </a:prstGeom>
            <a:noFill/>
            <a:ln w="28575">
              <a:solidFill>
                <a:srgbClr val="CC0000"/>
              </a:solidFill>
              <a:round/>
              <a:headEnd/>
              <a:tailEnd type="triangle" w="med" len="med"/>
            </a:ln>
          </p:spPr>
        </p:cxnSp>
        <p:cxnSp>
          <p:nvCxnSpPr>
            <p:cNvPr id="17438" name="AutoShape 83"/>
            <p:cNvCxnSpPr>
              <a:cxnSpLocks noChangeShapeType="1"/>
              <a:stCxn id="17418" idx="7"/>
            </p:cNvCxnSpPr>
            <p:nvPr/>
          </p:nvCxnSpPr>
          <p:spPr bwMode="auto">
            <a:xfrm flipV="1">
              <a:off x="746" y="2016"/>
              <a:ext cx="982" cy="262"/>
            </a:xfrm>
            <a:prstGeom prst="straightConnector1">
              <a:avLst/>
            </a:prstGeom>
            <a:noFill/>
            <a:ln w="28575">
              <a:solidFill>
                <a:srgbClr val="CC0000"/>
              </a:solidFill>
              <a:round/>
              <a:headEnd/>
              <a:tailEnd type="triangle" w="med" len="med"/>
            </a:ln>
          </p:spPr>
        </p:cxnSp>
        <p:cxnSp>
          <p:nvCxnSpPr>
            <p:cNvPr id="17439" name="AutoShape 84"/>
            <p:cNvCxnSpPr>
              <a:cxnSpLocks noChangeShapeType="1"/>
              <a:stCxn id="17420" idx="1"/>
              <a:endCxn id="17421" idx="5"/>
            </p:cNvCxnSpPr>
            <p:nvPr/>
          </p:nvCxnSpPr>
          <p:spPr bwMode="auto">
            <a:xfrm flipH="1" flipV="1">
              <a:off x="1130" y="1466"/>
              <a:ext cx="668" cy="380"/>
            </a:xfrm>
            <a:prstGeom prst="straightConnector1">
              <a:avLst/>
            </a:prstGeom>
            <a:noFill/>
            <a:ln w="28575">
              <a:solidFill>
                <a:schemeClr val="tx1"/>
              </a:solidFill>
              <a:round/>
              <a:headEnd/>
              <a:tailEnd type="triangle" w="med" len="med"/>
            </a:ln>
          </p:spPr>
        </p:cxnSp>
        <p:cxnSp>
          <p:nvCxnSpPr>
            <p:cNvPr id="17440" name="AutoShape 85"/>
            <p:cNvCxnSpPr>
              <a:cxnSpLocks noChangeShapeType="1"/>
              <a:endCxn id="17427" idx="2"/>
            </p:cNvCxnSpPr>
            <p:nvPr/>
          </p:nvCxnSpPr>
          <p:spPr bwMode="auto">
            <a:xfrm flipV="1">
              <a:off x="1152" y="864"/>
              <a:ext cx="432" cy="262"/>
            </a:xfrm>
            <a:prstGeom prst="straightConnector1">
              <a:avLst/>
            </a:prstGeom>
            <a:noFill/>
            <a:ln w="28575">
              <a:solidFill>
                <a:schemeClr val="tx1"/>
              </a:solidFill>
              <a:round/>
              <a:headEnd/>
              <a:tailEnd type="triangle" w="med" len="med"/>
            </a:ln>
          </p:spPr>
        </p:cxnSp>
        <p:cxnSp>
          <p:nvCxnSpPr>
            <p:cNvPr id="17441" name="AutoShape 86"/>
            <p:cNvCxnSpPr>
              <a:cxnSpLocks noChangeShapeType="1"/>
              <a:stCxn id="17424" idx="2"/>
              <a:endCxn id="17427" idx="6"/>
            </p:cNvCxnSpPr>
            <p:nvPr/>
          </p:nvCxnSpPr>
          <p:spPr bwMode="auto">
            <a:xfrm flipH="1" flipV="1">
              <a:off x="2064" y="864"/>
              <a:ext cx="816" cy="384"/>
            </a:xfrm>
            <a:prstGeom prst="straightConnector1">
              <a:avLst/>
            </a:prstGeom>
            <a:noFill/>
            <a:ln w="28575">
              <a:solidFill>
                <a:schemeClr val="tx1"/>
              </a:solidFill>
              <a:round/>
              <a:headEnd/>
              <a:tailEnd type="triangle" w="med" len="med"/>
            </a:ln>
          </p:spPr>
        </p:cxnSp>
        <p:cxnSp>
          <p:nvCxnSpPr>
            <p:cNvPr id="17442" name="AutoShape 87"/>
            <p:cNvCxnSpPr>
              <a:cxnSpLocks noChangeShapeType="1"/>
              <a:stCxn id="17420" idx="7"/>
              <a:endCxn id="17424" idx="3"/>
            </p:cNvCxnSpPr>
            <p:nvPr/>
          </p:nvCxnSpPr>
          <p:spPr bwMode="auto">
            <a:xfrm flipV="1">
              <a:off x="2138" y="1418"/>
              <a:ext cx="812" cy="428"/>
            </a:xfrm>
            <a:prstGeom prst="straightConnector1">
              <a:avLst/>
            </a:prstGeom>
            <a:noFill/>
            <a:ln w="28575">
              <a:solidFill>
                <a:schemeClr val="tx1"/>
              </a:solidFill>
              <a:round/>
              <a:headEnd/>
              <a:tailEnd type="triangle" w="med" len="med"/>
            </a:ln>
          </p:spPr>
        </p:cxnSp>
        <p:cxnSp>
          <p:nvCxnSpPr>
            <p:cNvPr id="17443" name="AutoShape 88"/>
            <p:cNvCxnSpPr>
              <a:cxnSpLocks noChangeShapeType="1"/>
              <a:stCxn id="17420" idx="6"/>
              <a:endCxn id="17425" idx="2"/>
            </p:cNvCxnSpPr>
            <p:nvPr/>
          </p:nvCxnSpPr>
          <p:spPr bwMode="auto">
            <a:xfrm flipV="1">
              <a:off x="2208" y="1824"/>
              <a:ext cx="1344" cy="192"/>
            </a:xfrm>
            <a:prstGeom prst="straightConnector1">
              <a:avLst/>
            </a:prstGeom>
            <a:noFill/>
            <a:ln w="28575">
              <a:solidFill>
                <a:srgbClr val="CC0000"/>
              </a:solidFill>
              <a:round/>
              <a:headEnd/>
              <a:tailEnd type="triangle" w="med" len="med"/>
            </a:ln>
          </p:spPr>
        </p:cxnSp>
        <p:cxnSp>
          <p:nvCxnSpPr>
            <p:cNvPr id="17444" name="AutoShape 89"/>
            <p:cNvCxnSpPr>
              <a:cxnSpLocks noChangeShapeType="1"/>
              <a:stCxn id="17428" idx="1"/>
              <a:endCxn id="17424" idx="6"/>
            </p:cNvCxnSpPr>
            <p:nvPr/>
          </p:nvCxnSpPr>
          <p:spPr bwMode="auto">
            <a:xfrm rot="5400000" flipH="1">
              <a:off x="3648" y="960"/>
              <a:ext cx="694" cy="1270"/>
            </a:xfrm>
            <a:prstGeom prst="curvedConnector2">
              <a:avLst/>
            </a:prstGeom>
            <a:noFill/>
            <a:ln w="28575">
              <a:solidFill>
                <a:schemeClr val="tx1"/>
              </a:solidFill>
              <a:round/>
              <a:headEnd/>
              <a:tailEnd type="triangle" w="med" len="med"/>
            </a:ln>
          </p:spPr>
        </p:cxnSp>
        <p:cxnSp>
          <p:nvCxnSpPr>
            <p:cNvPr id="17445" name="AutoShape 90"/>
            <p:cNvCxnSpPr>
              <a:cxnSpLocks noChangeShapeType="1"/>
              <a:stCxn id="17418" idx="6"/>
              <a:endCxn id="17425" idx="3"/>
            </p:cNvCxnSpPr>
            <p:nvPr/>
          </p:nvCxnSpPr>
          <p:spPr bwMode="auto">
            <a:xfrm flipV="1">
              <a:off x="816" y="1994"/>
              <a:ext cx="2806" cy="454"/>
            </a:xfrm>
            <a:prstGeom prst="curvedConnector2">
              <a:avLst/>
            </a:prstGeom>
            <a:noFill/>
            <a:ln w="28575">
              <a:solidFill>
                <a:schemeClr val="tx1"/>
              </a:solidFill>
              <a:round/>
              <a:headEnd/>
              <a:tailEnd type="triangle" w="med" len="med"/>
            </a:ln>
          </p:spPr>
        </p:cxnSp>
      </p:grpSp>
      <p:sp>
        <p:nvSpPr>
          <p:cNvPr id="17413" name="Text Box 92"/>
          <p:cNvSpPr txBox="1">
            <a:spLocks noChangeArrowheads="1"/>
          </p:cNvSpPr>
          <p:nvPr/>
        </p:nvSpPr>
        <p:spPr bwMode="auto">
          <a:xfrm>
            <a:off x="4495800" y="4133678"/>
            <a:ext cx="2068512" cy="1200325"/>
          </a:xfrm>
          <a:prstGeom prst="rect">
            <a:avLst/>
          </a:prstGeom>
          <a:noFill/>
          <a:ln w="9525">
            <a:noFill/>
            <a:miter lim="800000"/>
            <a:headEnd/>
            <a:tailEnd/>
          </a:ln>
        </p:spPr>
        <p:txBody>
          <a:bodyPr lIns="91432" tIns="45718" rIns="91432" bIns="45718">
            <a:spAutoFit/>
          </a:bodyPr>
          <a:lstStyle/>
          <a:p>
            <a:pPr algn="ctr">
              <a:spcBef>
                <a:spcPct val="50000"/>
              </a:spcBef>
            </a:pPr>
            <a:r>
              <a:rPr lang="en-US" i="1" dirty="0">
                <a:latin typeface="Calibri" pitchFamily="34" charset="0"/>
              </a:rPr>
              <a:t>We construct the tree on demand – and we construct as little as possible.</a:t>
            </a:r>
          </a:p>
        </p:txBody>
      </p:sp>
      <p:sp>
        <p:nvSpPr>
          <p:cNvPr id="17415" name="Text Box 94"/>
          <p:cNvSpPr txBox="1">
            <a:spLocks noChangeArrowheads="1"/>
          </p:cNvSpPr>
          <p:nvPr/>
        </p:nvSpPr>
        <p:spPr bwMode="auto">
          <a:xfrm>
            <a:off x="4572000" y="1905002"/>
            <a:ext cx="1981200" cy="1477323"/>
          </a:xfrm>
          <a:prstGeom prst="rect">
            <a:avLst/>
          </a:prstGeom>
          <a:noFill/>
          <a:ln w="9525">
            <a:noFill/>
            <a:miter lim="800000"/>
            <a:headEnd/>
            <a:tailEnd/>
          </a:ln>
        </p:spPr>
        <p:txBody>
          <a:bodyPr wrap="square" lIns="91432" tIns="45718" rIns="91432" bIns="45718">
            <a:spAutoFit/>
          </a:bodyPr>
          <a:lstStyle/>
          <a:p>
            <a:pPr algn="ctr">
              <a:spcBef>
                <a:spcPct val="50000"/>
              </a:spcBef>
            </a:pPr>
            <a:r>
              <a:rPr lang="en-US" i="1" dirty="0">
                <a:latin typeface="Calibri" pitchFamily="34" charset="0"/>
              </a:rPr>
              <a:t>Each NODE in in the search tree is an entire PATH in the state space graph.</a:t>
            </a:r>
          </a:p>
        </p:txBody>
      </p:sp>
      <p:sp>
        <p:nvSpPr>
          <p:cNvPr id="95" name="TextBox 94"/>
          <p:cNvSpPr txBox="1"/>
          <p:nvPr/>
        </p:nvSpPr>
        <p:spPr>
          <a:xfrm>
            <a:off x="6870700" y="2086107"/>
            <a:ext cx="4876800" cy="523220"/>
          </a:xfrm>
          <a:prstGeom prst="rect">
            <a:avLst/>
          </a:prstGeom>
          <a:noFill/>
        </p:spPr>
        <p:txBody>
          <a:bodyPr wrap="square" lIns="91436" tIns="45718" rIns="91436" bIns="45718" rtlCol="0">
            <a:spAutoFit/>
          </a:bodyPr>
          <a:lstStyle/>
          <a:p>
            <a:pPr algn="ctr"/>
            <a:r>
              <a:rPr lang="en-US" sz="2800" dirty="0">
                <a:latin typeface="Calibri" pitchFamily="34" charset="0"/>
              </a:rPr>
              <a:t>Search Tree</a:t>
            </a:r>
          </a:p>
        </p:txBody>
      </p:sp>
      <p:sp>
        <p:nvSpPr>
          <p:cNvPr id="96" name="TextBox 95"/>
          <p:cNvSpPr txBox="1"/>
          <p:nvPr/>
        </p:nvSpPr>
        <p:spPr>
          <a:xfrm>
            <a:off x="609600" y="1981202"/>
            <a:ext cx="3429000" cy="523220"/>
          </a:xfrm>
          <a:prstGeom prst="rect">
            <a:avLst/>
          </a:prstGeom>
          <a:noFill/>
        </p:spPr>
        <p:txBody>
          <a:bodyPr wrap="square" lIns="91436" tIns="45718" rIns="91436" bIns="45718" rtlCol="0">
            <a:spAutoFit/>
          </a:bodyPr>
          <a:lstStyle/>
          <a:p>
            <a:pPr algn="ctr"/>
            <a:r>
              <a:rPr lang="en-US" sz="2800" dirty="0">
                <a:latin typeface="Calibri" pitchFamily="34" charset="0"/>
              </a:rPr>
              <a:t>State Space Graph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9E71-DB3F-D140-B134-51FD2D6784C9}"/>
              </a:ext>
            </a:extLst>
          </p:cNvPr>
          <p:cNvSpPr>
            <a:spLocks noGrp="1"/>
          </p:cNvSpPr>
          <p:nvPr>
            <p:ph type="title"/>
          </p:nvPr>
        </p:nvSpPr>
        <p:spPr/>
        <p:txBody>
          <a:bodyPr/>
          <a:lstStyle/>
          <a:p>
            <a:r>
              <a:rPr lang="en-US" dirty="0"/>
              <a:t>Search</a:t>
            </a:r>
          </a:p>
        </p:txBody>
      </p:sp>
      <p:pic>
        <p:nvPicPr>
          <p:cNvPr id="6" name="Content Placeholder 5">
            <a:extLst>
              <a:ext uri="{FF2B5EF4-FFF2-40B4-BE49-F238E27FC236}">
                <a16:creationId xmlns:a16="http://schemas.microsoft.com/office/drawing/2014/main" id="{BF8A6D55-0BF2-C747-9EA2-2660922682DB}"/>
              </a:ext>
            </a:extLst>
          </p:cNvPr>
          <p:cNvPicPr>
            <a:picLocks noGrp="1" noChangeAspect="1"/>
          </p:cNvPicPr>
          <p:nvPr>
            <p:ph idx="1"/>
          </p:nvPr>
        </p:nvPicPr>
        <p:blipFill>
          <a:blip r:embed="rId2"/>
          <a:stretch>
            <a:fillRect/>
          </a:stretch>
        </p:blipFill>
        <p:spPr>
          <a:xfrm>
            <a:off x="7459501" y="1630367"/>
            <a:ext cx="4609135" cy="3180413"/>
          </a:xfrm>
          <a:prstGeom prst="rect">
            <a:avLst/>
          </a:prstGeom>
        </p:spPr>
      </p:pic>
      <p:pic>
        <p:nvPicPr>
          <p:cNvPr id="4" name="Picture 3">
            <a:extLst>
              <a:ext uri="{FF2B5EF4-FFF2-40B4-BE49-F238E27FC236}">
                <a16:creationId xmlns:a16="http://schemas.microsoft.com/office/drawing/2014/main" id="{FB2E39D7-C076-0D4A-B11A-17CE37FD095D}"/>
              </a:ext>
            </a:extLst>
          </p:cNvPr>
          <p:cNvPicPr>
            <a:picLocks noChangeAspect="1"/>
          </p:cNvPicPr>
          <p:nvPr/>
        </p:nvPicPr>
        <p:blipFill>
          <a:blip r:embed="rId3"/>
          <a:stretch>
            <a:fillRect/>
          </a:stretch>
        </p:blipFill>
        <p:spPr>
          <a:xfrm>
            <a:off x="219693" y="1630367"/>
            <a:ext cx="3361707" cy="3180413"/>
          </a:xfrm>
          <a:prstGeom prst="rect">
            <a:avLst/>
          </a:prstGeom>
        </p:spPr>
      </p:pic>
      <p:pic>
        <p:nvPicPr>
          <p:cNvPr id="5" name="Picture 4">
            <a:extLst>
              <a:ext uri="{FF2B5EF4-FFF2-40B4-BE49-F238E27FC236}">
                <a16:creationId xmlns:a16="http://schemas.microsoft.com/office/drawing/2014/main" id="{6076B689-344A-6949-886B-545E176D0180}"/>
              </a:ext>
            </a:extLst>
          </p:cNvPr>
          <p:cNvPicPr>
            <a:picLocks noChangeAspect="1"/>
          </p:cNvPicPr>
          <p:nvPr/>
        </p:nvPicPr>
        <p:blipFill>
          <a:blip r:embed="rId4"/>
          <a:stretch>
            <a:fillRect/>
          </a:stretch>
        </p:blipFill>
        <p:spPr>
          <a:xfrm>
            <a:off x="3962400" y="1600200"/>
            <a:ext cx="3276600" cy="3276600"/>
          </a:xfrm>
          <a:prstGeom prst="rect">
            <a:avLst/>
          </a:prstGeom>
        </p:spPr>
      </p:pic>
      <p:sp>
        <p:nvSpPr>
          <p:cNvPr id="7" name="Rectangle 6">
            <a:extLst>
              <a:ext uri="{FF2B5EF4-FFF2-40B4-BE49-F238E27FC236}">
                <a16:creationId xmlns:a16="http://schemas.microsoft.com/office/drawing/2014/main" id="{A406E997-14AB-0C46-9B88-622689BA44F5}"/>
              </a:ext>
            </a:extLst>
          </p:cNvPr>
          <p:cNvSpPr/>
          <p:nvPr/>
        </p:nvSpPr>
        <p:spPr>
          <a:xfrm>
            <a:off x="208807" y="5339051"/>
            <a:ext cx="11742717" cy="954107"/>
          </a:xfrm>
          <a:prstGeom prst="rect">
            <a:avLst/>
          </a:prstGeom>
        </p:spPr>
        <p:txBody>
          <a:bodyPr wrap="square">
            <a:spAutoFit/>
          </a:bodyPr>
          <a:lstStyle/>
          <a:p>
            <a:r>
              <a:rPr lang="en-US" sz="2800" dirty="0">
                <a:latin typeface="Times" pitchFamily="2" charset="0"/>
              </a:rPr>
              <a:t>A search algorithm: </a:t>
            </a:r>
          </a:p>
          <a:p>
            <a:r>
              <a:rPr lang="en-US" sz="2800" dirty="0">
                <a:latin typeface="Times" pitchFamily="2" charset="0"/>
              </a:rPr>
              <a:t>takes a problem as input and returns a solution in the form of an action sequence. </a:t>
            </a:r>
            <a:endParaRPr lang="en-US" sz="2800" dirty="0">
              <a:effectLst/>
              <a:latin typeface="Times" pitchFamily="2" charset="0"/>
            </a:endParaRPr>
          </a:p>
        </p:txBody>
      </p:sp>
    </p:spTree>
    <p:extLst>
      <p:ext uri="{BB962C8B-B14F-4D97-AF65-F5344CB8AC3E}">
        <p14:creationId xmlns:p14="http://schemas.microsoft.com/office/powerpoint/2010/main" val="35018479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State Space Graphs vs. Search Trees</a:t>
            </a:r>
          </a:p>
        </p:txBody>
      </p:sp>
      <p:sp>
        <p:nvSpPr>
          <p:cNvPr id="5" name="AutoShape 5"/>
          <p:cNvSpPr>
            <a:spLocks noChangeArrowheads="1"/>
          </p:cNvSpPr>
          <p:nvPr/>
        </p:nvSpPr>
        <p:spPr bwMode="auto">
          <a:xfrm>
            <a:off x="1600200" y="3518723"/>
            <a:ext cx="437584" cy="443679"/>
          </a:xfrm>
          <a:prstGeom prst="flowChartConnector">
            <a:avLst/>
          </a:prstGeom>
          <a:noFill/>
          <a:ln w="12700">
            <a:solidFill>
              <a:schemeClr val="tx1"/>
            </a:solidFill>
            <a:round/>
            <a:headEnd/>
            <a:tailEnd/>
          </a:ln>
        </p:spPr>
        <p:txBody>
          <a:bodyPr wrap="none" lIns="91436" tIns="45718" rIns="91436" bIns="45718" anchor="ctr"/>
          <a:lstStyle/>
          <a:p>
            <a:pPr algn="ctr"/>
            <a:r>
              <a:rPr lang="en-US" sz="1600" b="1" dirty="0"/>
              <a:t>S</a:t>
            </a:r>
          </a:p>
        </p:txBody>
      </p:sp>
      <p:sp>
        <p:nvSpPr>
          <p:cNvPr id="6" name="AutoShape 6"/>
          <p:cNvSpPr>
            <a:spLocks noChangeArrowheads="1"/>
          </p:cNvSpPr>
          <p:nvPr/>
        </p:nvSpPr>
        <p:spPr bwMode="auto">
          <a:xfrm>
            <a:off x="3657600" y="3518723"/>
            <a:ext cx="437584" cy="443679"/>
          </a:xfrm>
          <a:prstGeom prst="flowChartConnector">
            <a:avLst/>
          </a:prstGeom>
          <a:noFill/>
          <a:ln w="12700">
            <a:solidFill>
              <a:schemeClr val="tx1"/>
            </a:solidFill>
            <a:round/>
            <a:headEnd/>
            <a:tailEnd/>
          </a:ln>
        </p:spPr>
        <p:txBody>
          <a:bodyPr wrap="none" lIns="91436" tIns="45718" rIns="91436" bIns="45718" anchor="ctr"/>
          <a:lstStyle/>
          <a:p>
            <a:pPr algn="ctr"/>
            <a:r>
              <a:rPr lang="en-US" b="1"/>
              <a:t>G</a:t>
            </a:r>
          </a:p>
        </p:txBody>
      </p:sp>
      <p:sp>
        <p:nvSpPr>
          <p:cNvPr id="8" name="AutoShape 8"/>
          <p:cNvSpPr>
            <a:spLocks noChangeArrowheads="1"/>
          </p:cNvSpPr>
          <p:nvPr/>
        </p:nvSpPr>
        <p:spPr bwMode="auto">
          <a:xfrm>
            <a:off x="2590800" y="4356923"/>
            <a:ext cx="437584" cy="443679"/>
          </a:xfrm>
          <a:prstGeom prst="flowChartConnector">
            <a:avLst/>
          </a:prstGeom>
          <a:noFill/>
          <a:ln w="12700">
            <a:solidFill>
              <a:schemeClr val="tx1"/>
            </a:solidFill>
            <a:round/>
            <a:headEnd/>
            <a:tailEnd/>
          </a:ln>
        </p:spPr>
        <p:txBody>
          <a:bodyPr wrap="none" lIns="91436" tIns="45718" rIns="91436" bIns="45718" anchor="ctr"/>
          <a:lstStyle/>
          <a:p>
            <a:pPr algn="ctr"/>
            <a:r>
              <a:rPr lang="en-US" i="1"/>
              <a:t>b</a:t>
            </a:r>
          </a:p>
        </p:txBody>
      </p:sp>
      <p:sp>
        <p:nvSpPr>
          <p:cNvPr id="14" name="AutoShape 14"/>
          <p:cNvSpPr>
            <a:spLocks noChangeArrowheads="1"/>
          </p:cNvSpPr>
          <p:nvPr/>
        </p:nvSpPr>
        <p:spPr bwMode="auto">
          <a:xfrm>
            <a:off x="2590800" y="2680523"/>
            <a:ext cx="437584" cy="443679"/>
          </a:xfrm>
          <a:prstGeom prst="flowChartConnector">
            <a:avLst/>
          </a:prstGeom>
          <a:noFill/>
          <a:ln w="12700">
            <a:solidFill>
              <a:schemeClr val="tx1"/>
            </a:solidFill>
            <a:round/>
            <a:headEnd/>
            <a:tailEnd/>
          </a:ln>
        </p:spPr>
        <p:txBody>
          <a:bodyPr wrap="none" lIns="91436" tIns="45718" rIns="91436" bIns="45718" anchor="ctr"/>
          <a:lstStyle/>
          <a:p>
            <a:pPr algn="ctr"/>
            <a:r>
              <a:rPr lang="en-US" i="1"/>
              <a:t>a</a:t>
            </a:r>
          </a:p>
        </p:txBody>
      </p:sp>
      <p:cxnSp>
        <p:nvCxnSpPr>
          <p:cNvPr id="17" name="AutoShape 17"/>
          <p:cNvCxnSpPr>
            <a:cxnSpLocks noChangeShapeType="1"/>
            <a:stCxn id="5" idx="5"/>
            <a:endCxn id="8" idx="2"/>
          </p:cNvCxnSpPr>
          <p:nvPr/>
        </p:nvCxnSpPr>
        <p:spPr bwMode="auto">
          <a:xfrm>
            <a:off x="1973701" y="3897425"/>
            <a:ext cx="617099" cy="681336"/>
          </a:xfrm>
          <a:prstGeom prst="straightConnector1">
            <a:avLst/>
          </a:prstGeom>
          <a:noFill/>
          <a:ln w="9525">
            <a:solidFill>
              <a:schemeClr val="tx1"/>
            </a:solidFill>
            <a:round/>
            <a:headEnd/>
            <a:tailEnd type="triangle" w="lg" len="lg"/>
          </a:ln>
        </p:spPr>
      </p:cxnSp>
      <p:cxnSp>
        <p:nvCxnSpPr>
          <p:cNvPr id="21" name="AutoShape 21"/>
          <p:cNvCxnSpPr>
            <a:cxnSpLocks noChangeShapeType="1"/>
            <a:stCxn id="14" idx="3"/>
            <a:endCxn id="8" idx="1"/>
          </p:cNvCxnSpPr>
          <p:nvPr/>
        </p:nvCxnSpPr>
        <p:spPr bwMode="auto">
          <a:xfrm>
            <a:off x="2654883" y="3059227"/>
            <a:ext cx="0" cy="1362671"/>
          </a:xfrm>
          <a:prstGeom prst="straightConnector1">
            <a:avLst/>
          </a:prstGeom>
          <a:noFill/>
          <a:ln w="9525">
            <a:solidFill>
              <a:schemeClr val="tx1"/>
            </a:solidFill>
            <a:round/>
            <a:headEnd/>
            <a:tailEnd type="triangle" w="lg" len="lg"/>
          </a:ln>
        </p:spPr>
      </p:cxnSp>
      <p:cxnSp>
        <p:nvCxnSpPr>
          <p:cNvPr id="23" name="AutoShape 23"/>
          <p:cNvCxnSpPr>
            <a:cxnSpLocks noChangeShapeType="1"/>
            <a:stCxn id="8" idx="7"/>
            <a:endCxn id="14" idx="5"/>
          </p:cNvCxnSpPr>
          <p:nvPr/>
        </p:nvCxnSpPr>
        <p:spPr bwMode="auto">
          <a:xfrm flipV="1">
            <a:off x="2964301" y="3059227"/>
            <a:ext cx="0" cy="1362671"/>
          </a:xfrm>
          <a:prstGeom prst="straightConnector1">
            <a:avLst/>
          </a:prstGeom>
          <a:noFill/>
          <a:ln w="9525">
            <a:solidFill>
              <a:schemeClr val="tx1"/>
            </a:solidFill>
            <a:round/>
            <a:headEnd/>
            <a:tailEnd type="triangle" w="lg" len="lg"/>
          </a:ln>
        </p:spPr>
      </p:cxnSp>
      <p:cxnSp>
        <p:nvCxnSpPr>
          <p:cNvPr id="24" name="AutoShape 24"/>
          <p:cNvCxnSpPr>
            <a:cxnSpLocks noChangeShapeType="1"/>
            <a:stCxn id="14" idx="6"/>
            <a:endCxn id="6" idx="1"/>
          </p:cNvCxnSpPr>
          <p:nvPr/>
        </p:nvCxnSpPr>
        <p:spPr bwMode="auto">
          <a:xfrm>
            <a:off x="3028385" y="2902363"/>
            <a:ext cx="693299" cy="681335"/>
          </a:xfrm>
          <a:prstGeom prst="straightConnector1">
            <a:avLst/>
          </a:prstGeom>
          <a:noFill/>
          <a:ln w="9525">
            <a:solidFill>
              <a:schemeClr val="tx1"/>
            </a:solidFill>
            <a:round/>
            <a:headEnd/>
            <a:tailEnd type="triangle" w="lg" len="lg"/>
          </a:ln>
        </p:spPr>
      </p:cxnSp>
      <p:cxnSp>
        <p:nvCxnSpPr>
          <p:cNvPr id="26" name="AutoShape 26"/>
          <p:cNvCxnSpPr>
            <a:cxnSpLocks noChangeShapeType="1"/>
            <a:stCxn id="8" idx="6"/>
            <a:endCxn id="6" idx="3"/>
          </p:cNvCxnSpPr>
          <p:nvPr/>
        </p:nvCxnSpPr>
        <p:spPr bwMode="auto">
          <a:xfrm flipV="1">
            <a:off x="3028385" y="3897425"/>
            <a:ext cx="693299" cy="681336"/>
          </a:xfrm>
          <a:prstGeom prst="straightConnector1">
            <a:avLst/>
          </a:prstGeom>
          <a:noFill/>
          <a:ln w="9525">
            <a:solidFill>
              <a:schemeClr val="tx1"/>
            </a:solidFill>
            <a:round/>
            <a:headEnd/>
            <a:tailEnd type="triangle" w="lg" len="lg"/>
          </a:ln>
        </p:spPr>
      </p:cxnSp>
      <p:cxnSp>
        <p:nvCxnSpPr>
          <p:cNvPr id="27" name="AutoShape 27"/>
          <p:cNvCxnSpPr>
            <a:cxnSpLocks noChangeShapeType="1"/>
            <a:stCxn id="5" idx="7"/>
            <a:endCxn id="14" idx="2"/>
          </p:cNvCxnSpPr>
          <p:nvPr/>
        </p:nvCxnSpPr>
        <p:spPr bwMode="auto">
          <a:xfrm flipV="1">
            <a:off x="1973701" y="2902363"/>
            <a:ext cx="617099" cy="681335"/>
          </a:xfrm>
          <a:prstGeom prst="straightConnector1">
            <a:avLst/>
          </a:prstGeom>
          <a:noFill/>
          <a:ln w="9525">
            <a:solidFill>
              <a:schemeClr val="tx1"/>
            </a:solidFill>
            <a:round/>
            <a:headEnd/>
            <a:tailEnd type="triangle" w="lg" len="lg"/>
          </a:ln>
        </p:spPr>
      </p:cxnSp>
      <p:sp>
        <p:nvSpPr>
          <p:cNvPr id="54" name="TextBox 53"/>
          <p:cNvSpPr txBox="1"/>
          <p:nvPr/>
        </p:nvSpPr>
        <p:spPr>
          <a:xfrm>
            <a:off x="1219200" y="1671939"/>
            <a:ext cx="3886200" cy="461661"/>
          </a:xfrm>
          <a:prstGeom prst="rect">
            <a:avLst/>
          </a:prstGeom>
          <a:noFill/>
        </p:spPr>
        <p:txBody>
          <a:bodyPr wrap="square" lIns="91436" tIns="45718" rIns="91436" bIns="45718" rtlCol="0">
            <a:spAutoFit/>
          </a:bodyPr>
          <a:lstStyle/>
          <a:p>
            <a:r>
              <a:rPr lang="en-US" sz="2400" dirty="0">
                <a:latin typeface="Calibri" pitchFamily="34" charset="0"/>
              </a:rPr>
              <a:t>Consider this 4-state graph: </a:t>
            </a:r>
          </a:p>
        </p:txBody>
      </p:sp>
      <p:sp>
        <p:nvSpPr>
          <p:cNvPr id="57" name="TextBox 56"/>
          <p:cNvSpPr txBox="1"/>
          <p:nvPr/>
        </p:nvSpPr>
        <p:spPr>
          <a:xfrm>
            <a:off x="6477000" y="1676400"/>
            <a:ext cx="5105400" cy="461661"/>
          </a:xfrm>
          <a:prstGeom prst="rect">
            <a:avLst/>
          </a:prstGeom>
          <a:noFill/>
        </p:spPr>
        <p:txBody>
          <a:bodyPr wrap="square" lIns="91436" tIns="45718" rIns="91436" bIns="45718" rtlCol="0">
            <a:spAutoFit/>
          </a:bodyPr>
          <a:lstStyle/>
          <a:p>
            <a:r>
              <a:rPr lang="en-US" sz="2400" dirty="0">
                <a:latin typeface="Calibri" pitchFamily="34" charset="0"/>
              </a:rPr>
              <a:t>How big is its search tree (from S)?</a:t>
            </a:r>
          </a:p>
        </p:txBody>
      </p:sp>
      <p:pic>
        <p:nvPicPr>
          <p:cNvPr id="59" name="Picture 58" descr="TP_tmp.png"/>
          <p:cNvPicPr>
            <a:picLocks noChangeAspect="1"/>
          </p:cNvPicPr>
          <p:nvPr>
            <p:custDataLst>
              <p:tags r:id="rId1"/>
            </p:custDataLst>
          </p:nvPr>
        </p:nvPicPr>
        <p:blipFill>
          <a:blip r:embed="rId4" cstate="print"/>
          <a:stretch>
            <a:fillRect/>
          </a:stretch>
        </p:blipFill>
        <p:spPr>
          <a:xfrm>
            <a:off x="7848600" y="3124200"/>
            <a:ext cx="1879854" cy="934299"/>
          </a:xfrm>
          <a:prstGeom prst="rect">
            <a:avLst/>
          </a:prstGeom>
        </p:spPr>
      </p:pic>
    </p:spTree>
    <p:extLst>
      <p:ext uri="{BB962C8B-B14F-4D97-AF65-F5344CB8AC3E}">
        <p14:creationId xmlns:p14="http://schemas.microsoft.com/office/powerpoint/2010/main" val="173385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State Space Graphs vs. Search Trees</a:t>
            </a:r>
          </a:p>
        </p:txBody>
      </p:sp>
      <p:sp>
        <p:nvSpPr>
          <p:cNvPr id="5" name="AutoShape 5"/>
          <p:cNvSpPr>
            <a:spLocks noChangeArrowheads="1"/>
          </p:cNvSpPr>
          <p:nvPr/>
        </p:nvSpPr>
        <p:spPr bwMode="auto">
          <a:xfrm>
            <a:off x="1600200" y="3518723"/>
            <a:ext cx="437584" cy="443679"/>
          </a:xfrm>
          <a:prstGeom prst="flowChartConnector">
            <a:avLst/>
          </a:prstGeom>
          <a:noFill/>
          <a:ln w="12700">
            <a:solidFill>
              <a:schemeClr val="tx1"/>
            </a:solidFill>
            <a:round/>
            <a:headEnd/>
            <a:tailEnd/>
          </a:ln>
        </p:spPr>
        <p:txBody>
          <a:bodyPr wrap="none" lIns="91436" tIns="45718" rIns="91436" bIns="45718" anchor="ctr"/>
          <a:lstStyle/>
          <a:p>
            <a:pPr algn="ctr"/>
            <a:r>
              <a:rPr lang="en-US" sz="1600" b="1" dirty="0"/>
              <a:t>S</a:t>
            </a:r>
          </a:p>
        </p:txBody>
      </p:sp>
      <p:sp>
        <p:nvSpPr>
          <p:cNvPr id="6" name="AutoShape 6"/>
          <p:cNvSpPr>
            <a:spLocks noChangeArrowheads="1"/>
          </p:cNvSpPr>
          <p:nvPr/>
        </p:nvSpPr>
        <p:spPr bwMode="auto">
          <a:xfrm>
            <a:off x="3657600" y="3518723"/>
            <a:ext cx="437584" cy="443679"/>
          </a:xfrm>
          <a:prstGeom prst="flowChartConnector">
            <a:avLst/>
          </a:prstGeom>
          <a:noFill/>
          <a:ln w="12700">
            <a:solidFill>
              <a:schemeClr val="tx1"/>
            </a:solidFill>
            <a:round/>
            <a:headEnd/>
            <a:tailEnd/>
          </a:ln>
        </p:spPr>
        <p:txBody>
          <a:bodyPr wrap="none" lIns="91436" tIns="45718" rIns="91436" bIns="45718" anchor="ctr"/>
          <a:lstStyle/>
          <a:p>
            <a:pPr algn="ctr"/>
            <a:r>
              <a:rPr lang="en-US" b="1"/>
              <a:t>G</a:t>
            </a:r>
          </a:p>
        </p:txBody>
      </p:sp>
      <p:sp>
        <p:nvSpPr>
          <p:cNvPr id="8" name="AutoShape 8"/>
          <p:cNvSpPr>
            <a:spLocks noChangeArrowheads="1"/>
          </p:cNvSpPr>
          <p:nvPr/>
        </p:nvSpPr>
        <p:spPr bwMode="auto">
          <a:xfrm>
            <a:off x="2590800" y="4356923"/>
            <a:ext cx="437584" cy="443679"/>
          </a:xfrm>
          <a:prstGeom prst="flowChartConnector">
            <a:avLst/>
          </a:prstGeom>
          <a:noFill/>
          <a:ln w="12700">
            <a:solidFill>
              <a:schemeClr val="tx1"/>
            </a:solidFill>
            <a:round/>
            <a:headEnd/>
            <a:tailEnd/>
          </a:ln>
        </p:spPr>
        <p:txBody>
          <a:bodyPr wrap="none" lIns="91436" tIns="45718" rIns="91436" bIns="45718" anchor="ctr"/>
          <a:lstStyle/>
          <a:p>
            <a:pPr algn="ctr"/>
            <a:r>
              <a:rPr lang="en-US" i="1"/>
              <a:t>b</a:t>
            </a:r>
          </a:p>
        </p:txBody>
      </p:sp>
      <p:sp>
        <p:nvSpPr>
          <p:cNvPr id="14" name="AutoShape 14"/>
          <p:cNvSpPr>
            <a:spLocks noChangeArrowheads="1"/>
          </p:cNvSpPr>
          <p:nvPr/>
        </p:nvSpPr>
        <p:spPr bwMode="auto">
          <a:xfrm>
            <a:off x="2590800" y="2680523"/>
            <a:ext cx="437584" cy="443679"/>
          </a:xfrm>
          <a:prstGeom prst="flowChartConnector">
            <a:avLst/>
          </a:prstGeom>
          <a:noFill/>
          <a:ln w="12700">
            <a:solidFill>
              <a:schemeClr val="tx1"/>
            </a:solidFill>
            <a:round/>
            <a:headEnd/>
            <a:tailEnd/>
          </a:ln>
        </p:spPr>
        <p:txBody>
          <a:bodyPr wrap="none" lIns="91436" tIns="45718" rIns="91436" bIns="45718" anchor="ctr"/>
          <a:lstStyle/>
          <a:p>
            <a:pPr algn="ctr"/>
            <a:r>
              <a:rPr lang="en-US" i="1"/>
              <a:t>a</a:t>
            </a:r>
          </a:p>
        </p:txBody>
      </p:sp>
      <p:cxnSp>
        <p:nvCxnSpPr>
          <p:cNvPr id="17" name="AutoShape 17"/>
          <p:cNvCxnSpPr>
            <a:cxnSpLocks noChangeShapeType="1"/>
            <a:stCxn id="5" idx="5"/>
            <a:endCxn id="8" idx="2"/>
          </p:cNvCxnSpPr>
          <p:nvPr/>
        </p:nvCxnSpPr>
        <p:spPr bwMode="auto">
          <a:xfrm>
            <a:off x="1973701" y="3897425"/>
            <a:ext cx="617099" cy="681336"/>
          </a:xfrm>
          <a:prstGeom prst="straightConnector1">
            <a:avLst/>
          </a:prstGeom>
          <a:noFill/>
          <a:ln w="9525">
            <a:solidFill>
              <a:schemeClr val="tx1"/>
            </a:solidFill>
            <a:round/>
            <a:headEnd/>
            <a:tailEnd type="triangle" w="lg" len="lg"/>
          </a:ln>
        </p:spPr>
      </p:cxnSp>
      <p:cxnSp>
        <p:nvCxnSpPr>
          <p:cNvPr id="21" name="AutoShape 21"/>
          <p:cNvCxnSpPr>
            <a:cxnSpLocks noChangeShapeType="1"/>
            <a:stCxn id="14" idx="3"/>
            <a:endCxn id="8" idx="1"/>
          </p:cNvCxnSpPr>
          <p:nvPr/>
        </p:nvCxnSpPr>
        <p:spPr bwMode="auto">
          <a:xfrm>
            <a:off x="2654883" y="3059227"/>
            <a:ext cx="0" cy="1362671"/>
          </a:xfrm>
          <a:prstGeom prst="straightConnector1">
            <a:avLst/>
          </a:prstGeom>
          <a:noFill/>
          <a:ln w="9525">
            <a:solidFill>
              <a:schemeClr val="tx1"/>
            </a:solidFill>
            <a:round/>
            <a:headEnd/>
            <a:tailEnd type="triangle" w="lg" len="lg"/>
          </a:ln>
        </p:spPr>
      </p:cxnSp>
      <p:cxnSp>
        <p:nvCxnSpPr>
          <p:cNvPr id="23" name="AutoShape 23"/>
          <p:cNvCxnSpPr>
            <a:cxnSpLocks noChangeShapeType="1"/>
            <a:stCxn id="8" idx="7"/>
            <a:endCxn id="14" idx="5"/>
          </p:cNvCxnSpPr>
          <p:nvPr/>
        </p:nvCxnSpPr>
        <p:spPr bwMode="auto">
          <a:xfrm flipV="1">
            <a:off x="2964301" y="3059227"/>
            <a:ext cx="0" cy="1362671"/>
          </a:xfrm>
          <a:prstGeom prst="straightConnector1">
            <a:avLst/>
          </a:prstGeom>
          <a:noFill/>
          <a:ln w="9525">
            <a:solidFill>
              <a:schemeClr val="tx1"/>
            </a:solidFill>
            <a:round/>
            <a:headEnd/>
            <a:tailEnd type="triangle" w="lg" len="lg"/>
          </a:ln>
        </p:spPr>
      </p:cxnSp>
      <p:cxnSp>
        <p:nvCxnSpPr>
          <p:cNvPr id="24" name="AutoShape 24"/>
          <p:cNvCxnSpPr>
            <a:cxnSpLocks noChangeShapeType="1"/>
            <a:stCxn id="14" idx="6"/>
            <a:endCxn id="6" idx="1"/>
          </p:cNvCxnSpPr>
          <p:nvPr/>
        </p:nvCxnSpPr>
        <p:spPr bwMode="auto">
          <a:xfrm>
            <a:off x="3028385" y="2902363"/>
            <a:ext cx="693299" cy="681335"/>
          </a:xfrm>
          <a:prstGeom prst="straightConnector1">
            <a:avLst/>
          </a:prstGeom>
          <a:noFill/>
          <a:ln w="9525">
            <a:solidFill>
              <a:schemeClr val="tx1"/>
            </a:solidFill>
            <a:round/>
            <a:headEnd/>
            <a:tailEnd type="triangle" w="lg" len="lg"/>
          </a:ln>
        </p:spPr>
      </p:cxnSp>
      <p:cxnSp>
        <p:nvCxnSpPr>
          <p:cNvPr id="26" name="AutoShape 26"/>
          <p:cNvCxnSpPr>
            <a:cxnSpLocks noChangeShapeType="1"/>
            <a:stCxn id="8" idx="6"/>
            <a:endCxn id="6" idx="3"/>
          </p:cNvCxnSpPr>
          <p:nvPr/>
        </p:nvCxnSpPr>
        <p:spPr bwMode="auto">
          <a:xfrm flipV="1">
            <a:off x="3028385" y="3897425"/>
            <a:ext cx="693299" cy="681336"/>
          </a:xfrm>
          <a:prstGeom prst="straightConnector1">
            <a:avLst/>
          </a:prstGeom>
          <a:noFill/>
          <a:ln w="9525">
            <a:solidFill>
              <a:schemeClr val="tx1"/>
            </a:solidFill>
            <a:round/>
            <a:headEnd/>
            <a:tailEnd type="triangle" w="lg" len="lg"/>
          </a:ln>
        </p:spPr>
      </p:cxnSp>
      <p:cxnSp>
        <p:nvCxnSpPr>
          <p:cNvPr id="27" name="AutoShape 27"/>
          <p:cNvCxnSpPr>
            <a:cxnSpLocks noChangeShapeType="1"/>
            <a:stCxn id="5" idx="7"/>
            <a:endCxn id="14" idx="2"/>
          </p:cNvCxnSpPr>
          <p:nvPr/>
        </p:nvCxnSpPr>
        <p:spPr bwMode="auto">
          <a:xfrm flipV="1">
            <a:off x="1973701" y="2902363"/>
            <a:ext cx="617099" cy="681335"/>
          </a:xfrm>
          <a:prstGeom prst="straightConnector1">
            <a:avLst/>
          </a:prstGeom>
          <a:noFill/>
          <a:ln w="9525">
            <a:solidFill>
              <a:schemeClr val="tx1"/>
            </a:solidFill>
            <a:round/>
            <a:headEnd/>
            <a:tailEnd type="triangle" w="lg" len="lg"/>
          </a:ln>
        </p:spPr>
      </p:cxnSp>
      <p:sp>
        <p:nvSpPr>
          <p:cNvPr id="54" name="TextBox 53"/>
          <p:cNvSpPr txBox="1"/>
          <p:nvPr/>
        </p:nvSpPr>
        <p:spPr>
          <a:xfrm>
            <a:off x="1219200" y="1671939"/>
            <a:ext cx="3886200" cy="461661"/>
          </a:xfrm>
          <a:prstGeom prst="rect">
            <a:avLst/>
          </a:prstGeom>
          <a:noFill/>
        </p:spPr>
        <p:txBody>
          <a:bodyPr wrap="square" lIns="91436" tIns="45718" rIns="91436" bIns="45718" rtlCol="0">
            <a:spAutoFit/>
          </a:bodyPr>
          <a:lstStyle/>
          <a:p>
            <a:r>
              <a:rPr lang="en-US" sz="2400" dirty="0">
                <a:latin typeface="Calibri" pitchFamily="34" charset="0"/>
              </a:rPr>
              <a:t>Consider this 4-state graph: </a:t>
            </a:r>
          </a:p>
        </p:txBody>
      </p:sp>
      <p:sp>
        <p:nvSpPr>
          <p:cNvPr id="56" name="TextBox 55"/>
          <p:cNvSpPr txBox="1"/>
          <p:nvPr/>
        </p:nvSpPr>
        <p:spPr>
          <a:xfrm>
            <a:off x="0" y="6029982"/>
            <a:ext cx="12192000" cy="523220"/>
          </a:xfrm>
          <a:prstGeom prst="rect">
            <a:avLst/>
          </a:prstGeom>
          <a:noFill/>
        </p:spPr>
        <p:txBody>
          <a:bodyPr wrap="square" lIns="91436" tIns="45718" rIns="91436" bIns="45718" rtlCol="0">
            <a:spAutoFit/>
          </a:bodyPr>
          <a:lstStyle/>
          <a:p>
            <a:pPr algn="ctr"/>
            <a:r>
              <a:rPr lang="en-US" sz="2800" dirty="0">
                <a:latin typeface="Calibri" pitchFamily="34" charset="0"/>
              </a:rPr>
              <a:t>Important: Those who don’t know history are doomed to repeat it!</a:t>
            </a:r>
          </a:p>
        </p:txBody>
      </p:sp>
      <p:sp>
        <p:nvSpPr>
          <p:cNvPr id="57" name="TextBox 56"/>
          <p:cNvSpPr txBox="1"/>
          <p:nvPr/>
        </p:nvSpPr>
        <p:spPr>
          <a:xfrm>
            <a:off x="6477000" y="1676400"/>
            <a:ext cx="5105400" cy="461661"/>
          </a:xfrm>
          <a:prstGeom prst="rect">
            <a:avLst/>
          </a:prstGeom>
          <a:noFill/>
        </p:spPr>
        <p:txBody>
          <a:bodyPr wrap="square" lIns="91436" tIns="45718" rIns="91436" bIns="45718" rtlCol="0">
            <a:spAutoFit/>
          </a:bodyPr>
          <a:lstStyle/>
          <a:p>
            <a:r>
              <a:rPr lang="en-US" sz="2400" dirty="0">
                <a:latin typeface="Calibri" pitchFamily="34" charset="0"/>
              </a:rPr>
              <a:t>How big is its search tree (from S)?</a:t>
            </a:r>
          </a:p>
        </p:txBody>
      </p:sp>
      <p:pic>
        <p:nvPicPr>
          <p:cNvPr id="59" name="Picture 58" descr="TP_tmp.png"/>
          <p:cNvPicPr>
            <a:picLocks noChangeAspect="1"/>
          </p:cNvPicPr>
          <p:nvPr>
            <p:custDataLst>
              <p:tags r:id="rId1"/>
            </p:custDataLst>
          </p:nvPr>
        </p:nvPicPr>
        <p:blipFill>
          <a:blip r:embed="rId4" cstate="print"/>
          <a:stretch>
            <a:fillRect/>
          </a:stretch>
        </p:blipFill>
        <p:spPr>
          <a:xfrm>
            <a:off x="7848600" y="3124200"/>
            <a:ext cx="1879854" cy="934299"/>
          </a:xfrm>
          <a:prstGeom prst="rect">
            <a:avLst/>
          </a:prstGeom>
        </p:spPr>
      </p:pic>
      <p:sp>
        <p:nvSpPr>
          <p:cNvPr id="3" name="TextBox 2"/>
          <p:cNvSpPr txBox="1"/>
          <p:nvPr/>
        </p:nvSpPr>
        <p:spPr>
          <a:xfrm>
            <a:off x="5867400" y="2667000"/>
            <a:ext cx="305041" cy="461665"/>
          </a:xfrm>
          <a:prstGeom prst="rect">
            <a:avLst/>
          </a:prstGeom>
          <a:noFill/>
        </p:spPr>
        <p:txBody>
          <a:bodyPr wrap="none" rtlCol="0">
            <a:spAutoFit/>
          </a:bodyPr>
          <a:lstStyle/>
          <a:p>
            <a:r>
              <a:rPr lang="en-US" sz="2400" dirty="0">
                <a:latin typeface="Calibri"/>
                <a:cs typeface="Calibri"/>
              </a:rPr>
              <a:t>s</a:t>
            </a:r>
          </a:p>
        </p:txBody>
      </p:sp>
      <p:sp>
        <p:nvSpPr>
          <p:cNvPr id="18" name="TextBox 17"/>
          <p:cNvSpPr txBox="1"/>
          <p:nvPr/>
        </p:nvSpPr>
        <p:spPr>
          <a:xfrm>
            <a:off x="6248400" y="3124200"/>
            <a:ext cx="346369" cy="461665"/>
          </a:xfrm>
          <a:prstGeom prst="rect">
            <a:avLst/>
          </a:prstGeom>
          <a:noFill/>
        </p:spPr>
        <p:txBody>
          <a:bodyPr wrap="none" rtlCol="0">
            <a:spAutoFit/>
          </a:bodyPr>
          <a:lstStyle/>
          <a:p>
            <a:r>
              <a:rPr lang="en-US" sz="2400" dirty="0">
                <a:latin typeface="Calibri"/>
                <a:cs typeface="Calibri"/>
              </a:rPr>
              <a:t>b</a:t>
            </a:r>
          </a:p>
        </p:txBody>
      </p:sp>
      <p:sp>
        <p:nvSpPr>
          <p:cNvPr id="19" name="TextBox 18"/>
          <p:cNvSpPr txBox="1"/>
          <p:nvPr/>
        </p:nvSpPr>
        <p:spPr>
          <a:xfrm>
            <a:off x="5105400" y="3733800"/>
            <a:ext cx="346369" cy="461665"/>
          </a:xfrm>
          <a:prstGeom prst="rect">
            <a:avLst/>
          </a:prstGeom>
          <a:noFill/>
        </p:spPr>
        <p:txBody>
          <a:bodyPr wrap="none" rtlCol="0">
            <a:spAutoFit/>
          </a:bodyPr>
          <a:lstStyle/>
          <a:p>
            <a:r>
              <a:rPr lang="en-US" sz="2400" dirty="0">
                <a:latin typeface="Calibri"/>
                <a:cs typeface="Calibri"/>
              </a:rPr>
              <a:t>b</a:t>
            </a:r>
          </a:p>
        </p:txBody>
      </p:sp>
      <p:sp>
        <p:nvSpPr>
          <p:cNvPr id="20" name="TextBox 19"/>
          <p:cNvSpPr txBox="1"/>
          <p:nvPr/>
        </p:nvSpPr>
        <p:spPr>
          <a:xfrm>
            <a:off x="5715000" y="3733800"/>
            <a:ext cx="378830" cy="461665"/>
          </a:xfrm>
          <a:prstGeom prst="rect">
            <a:avLst/>
          </a:prstGeom>
          <a:noFill/>
        </p:spPr>
        <p:txBody>
          <a:bodyPr wrap="none" rtlCol="0">
            <a:spAutoFit/>
          </a:bodyPr>
          <a:lstStyle/>
          <a:p>
            <a:r>
              <a:rPr lang="en-US" sz="2400" dirty="0">
                <a:latin typeface="Calibri"/>
                <a:cs typeface="Calibri"/>
              </a:rPr>
              <a:t>G</a:t>
            </a:r>
          </a:p>
        </p:txBody>
      </p:sp>
      <p:sp>
        <p:nvSpPr>
          <p:cNvPr id="22" name="TextBox 21"/>
          <p:cNvSpPr txBox="1"/>
          <p:nvPr/>
        </p:nvSpPr>
        <p:spPr>
          <a:xfrm>
            <a:off x="6172200" y="3733800"/>
            <a:ext cx="332092" cy="461665"/>
          </a:xfrm>
          <a:prstGeom prst="rect">
            <a:avLst/>
          </a:prstGeom>
          <a:noFill/>
        </p:spPr>
        <p:txBody>
          <a:bodyPr wrap="none" rtlCol="0">
            <a:spAutoFit/>
          </a:bodyPr>
          <a:lstStyle/>
          <a:p>
            <a:r>
              <a:rPr lang="en-US" sz="2400" dirty="0">
                <a:latin typeface="Calibri"/>
                <a:cs typeface="Calibri"/>
              </a:rPr>
              <a:t>a</a:t>
            </a:r>
          </a:p>
        </p:txBody>
      </p:sp>
      <p:sp>
        <p:nvSpPr>
          <p:cNvPr id="25" name="TextBox 24"/>
          <p:cNvSpPr txBox="1"/>
          <p:nvPr/>
        </p:nvSpPr>
        <p:spPr>
          <a:xfrm>
            <a:off x="5486400" y="3124200"/>
            <a:ext cx="332092" cy="461665"/>
          </a:xfrm>
          <a:prstGeom prst="rect">
            <a:avLst/>
          </a:prstGeom>
          <a:noFill/>
        </p:spPr>
        <p:txBody>
          <a:bodyPr wrap="none" rtlCol="0">
            <a:spAutoFit/>
          </a:bodyPr>
          <a:lstStyle/>
          <a:p>
            <a:r>
              <a:rPr lang="en-US" sz="2400" dirty="0">
                <a:latin typeface="Calibri"/>
                <a:cs typeface="Calibri"/>
              </a:rPr>
              <a:t>a</a:t>
            </a:r>
          </a:p>
        </p:txBody>
      </p:sp>
      <p:sp>
        <p:nvSpPr>
          <p:cNvPr id="28" name="TextBox 27"/>
          <p:cNvSpPr txBox="1"/>
          <p:nvPr/>
        </p:nvSpPr>
        <p:spPr>
          <a:xfrm>
            <a:off x="6781800" y="3733800"/>
            <a:ext cx="378830" cy="461665"/>
          </a:xfrm>
          <a:prstGeom prst="rect">
            <a:avLst/>
          </a:prstGeom>
          <a:noFill/>
        </p:spPr>
        <p:txBody>
          <a:bodyPr wrap="none" rtlCol="0">
            <a:spAutoFit/>
          </a:bodyPr>
          <a:lstStyle/>
          <a:p>
            <a:r>
              <a:rPr lang="en-US" sz="2400" dirty="0">
                <a:latin typeface="Calibri"/>
                <a:cs typeface="Calibri"/>
              </a:rPr>
              <a:t>G</a:t>
            </a:r>
          </a:p>
        </p:txBody>
      </p:sp>
      <p:sp>
        <p:nvSpPr>
          <p:cNvPr id="29" name="TextBox 28"/>
          <p:cNvSpPr txBox="1"/>
          <p:nvPr/>
        </p:nvSpPr>
        <p:spPr>
          <a:xfrm>
            <a:off x="4849508" y="4343400"/>
            <a:ext cx="332092" cy="461665"/>
          </a:xfrm>
          <a:prstGeom prst="rect">
            <a:avLst/>
          </a:prstGeom>
          <a:noFill/>
        </p:spPr>
        <p:txBody>
          <a:bodyPr wrap="none" rtlCol="0">
            <a:spAutoFit/>
          </a:bodyPr>
          <a:lstStyle/>
          <a:p>
            <a:r>
              <a:rPr lang="en-US" sz="2400" dirty="0">
                <a:latin typeface="Calibri"/>
                <a:cs typeface="Calibri"/>
              </a:rPr>
              <a:t>a</a:t>
            </a:r>
          </a:p>
        </p:txBody>
      </p:sp>
      <p:sp>
        <p:nvSpPr>
          <p:cNvPr id="30" name="TextBox 29"/>
          <p:cNvSpPr txBox="1"/>
          <p:nvPr/>
        </p:nvSpPr>
        <p:spPr>
          <a:xfrm>
            <a:off x="5410200" y="4343400"/>
            <a:ext cx="378830" cy="461665"/>
          </a:xfrm>
          <a:prstGeom prst="rect">
            <a:avLst/>
          </a:prstGeom>
          <a:noFill/>
        </p:spPr>
        <p:txBody>
          <a:bodyPr wrap="none" rtlCol="0">
            <a:spAutoFit/>
          </a:bodyPr>
          <a:lstStyle/>
          <a:p>
            <a:r>
              <a:rPr lang="en-US" sz="2400" dirty="0">
                <a:latin typeface="Calibri"/>
                <a:cs typeface="Calibri"/>
              </a:rPr>
              <a:t>G</a:t>
            </a:r>
          </a:p>
        </p:txBody>
      </p:sp>
      <p:sp>
        <p:nvSpPr>
          <p:cNvPr id="31" name="TextBox 30"/>
          <p:cNvSpPr txBox="1"/>
          <p:nvPr/>
        </p:nvSpPr>
        <p:spPr>
          <a:xfrm>
            <a:off x="6098170" y="4343400"/>
            <a:ext cx="346369" cy="461665"/>
          </a:xfrm>
          <a:prstGeom prst="rect">
            <a:avLst/>
          </a:prstGeom>
          <a:noFill/>
        </p:spPr>
        <p:txBody>
          <a:bodyPr wrap="none" rtlCol="0">
            <a:spAutoFit/>
          </a:bodyPr>
          <a:lstStyle/>
          <a:p>
            <a:r>
              <a:rPr lang="en-US" sz="2400" dirty="0">
                <a:latin typeface="Calibri"/>
                <a:cs typeface="Calibri"/>
              </a:rPr>
              <a:t>b</a:t>
            </a:r>
          </a:p>
        </p:txBody>
      </p:sp>
      <p:sp>
        <p:nvSpPr>
          <p:cNvPr id="32" name="TextBox 31"/>
          <p:cNvSpPr txBox="1"/>
          <p:nvPr/>
        </p:nvSpPr>
        <p:spPr>
          <a:xfrm>
            <a:off x="6631570" y="4343400"/>
            <a:ext cx="378830" cy="461665"/>
          </a:xfrm>
          <a:prstGeom prst="rect">
            <a:avLst/>
          </a:prstGeom>
          <a:noFill/>
        </p:spPr>
        <p:txBody>
          <a:bodyPr wrap="none" rtlCol="0">
            <a:spAutoFit/>
          </a:bodyPr>
          <a:lstStyle/>
          <a:p>
            <a:r>
              <a:rPr lang="en-US" sz="2400" dirty="0">
                <a:latin typeface="Calibri"/>
                <a:cs typeface="Calibri"/>
              </a:rPr>
              <a:t>G</a:t>
            </a:r>
          </a:p>
        </p:txBody>
      </p:sp>
      <p:cxnSp>
        <p:nvCxnSpPr>
          <p:cNvPr id="7" name="Straight Connector 6"/>
          <p:cNvCxnSpPr/>
          <p:nvPr/>
        </p:nvCxnSpPr>
        <p:spPr>
          <a:xfrm>
            <a:off x="6096000" y="3048000"/>
            <a:ext cx="228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6563609" y="3550167"/>
            <a:ext cx="228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490746" y="4191000"/>
            <a:ext cx="228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334000" y="4191000"/>
            <a:ext cx="228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638800" y="3581400"/>
            <a:ext cx="228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5746227" y="3037589"/>
            <a:ext cx="1524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6324600" y="3539756"/>
            <a:ext cx="76200" cy="3048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334000" y="3581400"/>
            <a:ext cx="228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6248400" y="4191000"/>
            <a:ext cx="76200" cy="3048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5029200" y="4191000"/>
            <a:ext cx="152400" cy="3048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5105400" y="4876800"/>
            <a:ext cx="228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4800600" y="4876800"/>
            <a:ext cx="152400" cy="3048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324600" y="4876800"/>
            <a:ext cx="22860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a:off x="6019800" y="4876800"/>
            <a:ext cx="152400" cy="3048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4876800" y="5177135"/>
            <a:ext cx="397164" cy="461665"/>
          </a:xfrm>
          <a:prstGeom prst="rect">
            <a:avLst/>
          </a:prstGeom>
          <a:noFill/>
        </p:spPr>
        <p:txBody>
          <a:bodyPr wrap="none" rtlCol="0">
            <a:spAutoFit/>
          </a:bodyPr>
          <a:lstStyle/>
          <a:p>
            <a:r>
              <a:rPr lang="en-US" sz="2400" dirty="0">
                <a:latin typeface="Calibri"/>
                <a:cs typeface="Calibri"/>
              </a:rPr>
              <a:t>…</a:t>
            </a:r>
          </a:p>
        </p:txBody>
      </p:sp>
      <p:sp>
        <p:nvSpPr>
          <p:cNvPr id="53" name="TextBox 52"/>
          <p:cNvSpPr txBox="1"/>
          <p:nvPr/>
        </p:nvSpPr>
        <p:spPr>
          <a:xfrm>
            <a:off x="6172200" y="5181600"/>
            <a:ext cx="397164" cy="461665"/>
          </a:xfrm>
          <a:prstGeom prst="rect">
            <a:avLst/>
          </a:prstGeom>
          <a:noFill/>
        </p:spPr>
        <p:txBody>
          <a:bodyPr wrap="none" rtlCol="0">
            <a:spAutoFit/>
          </a:bodyPr>
          <a:lstStyle/>
          <a:p>
            <a:r>
              <a:rPr lang="en-US" sz="2400" dirty="0">
                <a:latin typeface="Calibri"/>
                <a:cs typeface="Calibri"/>
              </a:rPr>
              <a:t>…</a:t>
            </a:r>
          </a:p>
        </p:txBody>
      </p:sp>
    </p:spTree>
    <p:extLst>
      <p:ext uri="{BB962C8B-B14F-4D97-AF65-F5344CB8AC3E}">
        <p14:creationId xmlns:p14="http://schemas.microsoft.com/office/powerpoint/2010/main" val="298170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3" grpId="0"/>
      <p:bldP spid="18" grpId="0"/>
      <p:bldP spid="19" grpId="0"/>
      <p:bldP spid="20" grpId="0"/>
      <p:bldP spid="22" grpId="0"/>
      <p:bldP spid="25" grpId="0"/>
      <p:bldP spid="28" grpId="0"/>
      <p:bldP spid="29" grpId="0"/>
      <p:bldP spid="30" grpId="0"/>
      <p:bldP spid="31" grpId="0"/>
      <p:bldP spid="32" grpId="0"/>
      <p:bldP spid="52" grpId="0"/>
      <p:bldP spid="5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Search Example: Romania</a:t>
            </a:r>
          </a:p>
        </p:txBody>
      </p:sp>
      <p:pic>
        <p:nvPicPr>
          <p:cNvPr id="4" name="Picture 3">
            <a:extLst>
              <a:ext uri="{FF2B5EF4-FFF2-40B4-BE49-F238E27FC236}">
                <a16:creationId xmlns:a16="http://schemas.microsoft.com/office/drawing/2014/main" id="{D8702F9B-FC78-244C-AB0E-7A02DCA57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295400"/>
            <a:ext cx="8991601" cy="537665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3E70-F5CA-6346-83A8-CFF69005A083}"/>
              </a:ext>
            </a:extLst>
          </p:cNvPr>
          <p:cNvSpPr>
            <a:spLocks noGrp="1"/>
          </p:cNvSpPr>
          <p:nvPr>
            <p:ph type="title"/>
          </p:nvPr>
        </p:nvSpPr>
        <p:spPr/>
        <p:txBody>
          <a:bodyPr/>
          <a:lstStyle/>
          <a:p>
            <a:r>
              <a:rPr lang="en-US" dirty="0"/>
              <a:t>Creating the search tree</a:t>
            </a:r>
          </a:p>
        </p:txBody>
      </p:sp>
      <p:pic>
        <p:nvPicPr>
          <p:cNvPr id="5" name="Picture 4">
            <a:extLst>
              <a:ext uri="{FF2B5EF4-FFF2-40B4-BE49-F238E27FC236}">
                <a16:creationId xmlns:a16="http://schemas.microsoft.com/office/drawing/2014/main" id="{7023567D-9BAD-3948-87B7-7162C05914E7}"/>
              </a:ext>
            </a:extLst>
          </p:cNvPr>
          <p:cNvPicPr>
            <a:picLocks noChangeAspect="1"/>
          </p:cNvPicPr>
          <p:nvPr/>
        </p:nvPicPr>
        <p:blipFill rotWithShape="1">
          <a:blip r:embed="rId2">
            <a:extLst>
              <a:ext uri="{28A0092B-C50C-407E-A947-70E740481C1C}">
                <a14:useLocalDpi xmlns:a14="http://schemas.microsoft.com/office/drawing/2010/main" val="0"/>
              </a:ext>
            </a:extLst>
          </a:blip>
          <a:srcRect b="69388"/>
          <a:stretch/>
        </p:blipFill>
        <p:spPr>
          <a:xfrm>
            <a:off x="609600" y="1981200"/>
            <a:ext cx="10972800" cy="2845943"/>
          </a:xfrm>
          <a:prstGeom prst="rect">
            <a:avLst/>
          </a:prstGeom>
        </p:spPr>
      </p:pic>
      <p:sp>
        <p:nvSpPr>
          <p:cNvPr id="6" name="TextBox 5">
            <a:extLst>
              <a:ext uri="{FF2B5EF4-FFF2-40B4-BE49-F238E27FC236}">
                <a16:creationId xmlns:a16="http://schemas.microsoft.com/office/drawing/2014/main" id="{864ED640-CEA7-CC42-B7E7-A25380CB7A58}"/>
              </a:ext>
            </a:extLst>
          </p:cNvPr>
          <p:cNvSpPr txBox="1"/>
          <p:nvPr/>
        </p:nvSpPr>
        <p:spPr>
          <a:xfrm>
            <a:off x="2971800" y="1828800"/>
            <a:ext cx="1261884" cy="461665"/>
          </a:xfrm>
          <a:prstGeom prst="rect">
            <a:avLst/>
          </a:prstGeom>
          <a:noFill/>
        </p:spPr>
        <p:txBody>
          <a:bodyPr wrap="none" rtlCol="0">
            <a:spAutoFit/>
          </a:bodyPr>
          <a:lstStyle/>
          <a:p>
            <a:r>
              <a:rPr lang="en-US" sz="2400" b="1" dirty="0">
                <a:solidFill>
                  <a:srgbClr val="97ADA8"/>
                </a:solidFill>
              </a:rPr>
              <a:t>frontier</a:t>
            </a:r>
          </a:p>
        </p:txBody>
      </p:sp>
    </p:spTree>
    <p:extLst>
      <p:ext uri="{BB962C8B-B14F-4D97-AF65-F5344CB8AC3E}">
        <p14:creationId xmlns:p14="http://schemas.microsoft.com/office/powerpoint/2010/main" val="10941720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23567D-9BAD-3948-87B7-7162C05914E7}"/>
              </a:ext>
            </a:extLst>
          </p:cNvPr>
          <p:cNvPicPr>
            <a:picLocks noChangeAspect="1"/>
          </p:cNvPicPr>
          <p:nvPr/>
        </p:nvPicPr>
        <p:blipFill rotWithShape="1">
          <a:blip r:embed="rId2">
            <a:extLst>
              <a:ext uri="{28A0092B-C50C-407E-A947-70E740481C1C}">
                <a14:useLocalDpi xmlns:a14="http://schemas.microsoft.com/office/drawing/2010/main" val="0"/>
              </a:ext>
            </a:extLst>
          </a:blip>
          <a:srcRect t="33674" b="33672"/>
          <a:stretch/>
        </p:blipFill>
        <p:spPr>
          <a:xfrm>
            <a:off x="609600" y="1828800"/>
            <a:ext cx="10972800" cy="3035735"/>
          </a:xfrm>
          <a:prstGeom prst="rect">
            <a:avLst/>
          </a:prstGeom>
        </p:spPr>
      </p:pic>
      <p:sp>
        <p:nvSpPr>
          <p:cNvPr id="7" name="Title 1">
            <a:extLst>
              <a:ext uri="{FF2B5EF4-FFF2-40B4-BE49-F238E27FC236}">
                <a16:creationId xmlns:a16="http://schemas.microsoft.com/office/drawing/2014/main" id="{7896B58A-3AE6-F349-96B3-4AC62791787E}"/>
              </a:ext>
            </a:extLst>
          </p:cNvPr>
          <p:cNvSpPr>
            <a:spLocks noGrp="1"/>
          </p:cNvSpPr>
          <p:nvPr>
            <p:ph type="title"/>
          </p:nvPr>
        </p:nvSpPr>
        <p:spPr>
          <a:xfrm>
            <a:off x="0" y="-25400"/>
            <a:ext cx="12192000" cy="1143000"/>
          </a:xfrm>
        </p:spPr>
        <p:txBody>
          <a:bodyPr/>
          <a:lstStyle/>
          <a:p>
            <a:r>
              <a:rPr lang="en-US" dirty="0"/>
              <a:t>Creating the search tree</a:t>
            </a:r>
          </a:p>
        </p:txBody>
      </p:sp>
      <p:sp>
        <p:nvSpPr>
          <p:cNvPr id="8" name="TextBox 7">
            <a:extLst>
              <a:ext uri="{FF2B5EF4-FFF2-40B4-BE49-F238E27FC236}">
                <a16:creationId xmlns:a16="http://schemas.microsoft.com/office/drawing/2014/main" id="{760ED7C6-7EF2-8B4E-9B2C-9AE8AD4B4105}"/>
              </a:ext>
            </a:extLst>
          </p:cNvPr>
          <p:cNvSpPr txBox="1"/>
          <p:nvPr/>
        </p:nvSpPr>
        <p:spPr>
          <a:xfrm>
            <a:off x="381000" y="2873851"/>
            <a:ext cx="1261884" cy="461665"/>
          </a:xfrm>
          <a:prstGeom prst="rect">
            <a:avLst/>
          </a:prstGeom>
          <a:noFill/>
        </p:spPr>
        <p:txBody>
          <a:bodyPr wrap="none" rtlCol="0">
            <a:spAutoFit/>
          </a:bodyPr>
          <a:lstStyle/>
          <a:p>
            <a:r>
              <a:rPr lang="en-US" sz="2400" b="1" dirty="0">
                <a:solidFill>
                  <a:srgbClr val="97ADA8"/>
                </a:solidFill>
              </a:rPr>
              <a:t>frontier</a:t>
            </a:r>
          </a:p>
        </p:txBody>
      </p:sp>
      <p:sp>
        <p:nvSpPr>
          <p:cNvPr id="9" name="TextBox 8">
            <a:extLst>
              <a:ext uri="{FF2B5EF4-FFF2-40B4-BE49-F238E27FC236}">
                <a16:creationId xmlns:a16="http://schemas.microsoft.com/office/drawing/2014/main" id="{64DAFA6E-0D63-8B43-9EEE-264A54BAEE51}"/>
              </a:ext>
            </a:extLst>
          </p:cNvPr>
          <p:cNvSpPr txBox="1"/>
          <p:nvPr/>
        </p:nvSpPr>
        <p:spPr>
          <a:xfrm>
            <a:off x="3581400" y="1905000"/>
            <a:ext cx="1620957" cy="461665"/>
          </a:xfrm>
          <a:prstGeom prst="rect">
            <a:avLst/>
          </a:prstGeom>
          <a:noFill/>
        </p:spPr>
        <p:txBody>
          <a:bodyPr wrap="none" rtlCol="0">
            <a:spAutoFit/>
          </a:bodyPr>
          <a:lstStyle/>
          <a:p>
            <a:r>
              <a:rPr lang="en-US" sz="2400" b="1" dirty="0">
                <a:solidFill>
                  <a:srgbClr val="A099AF"/>
                </a:solidFill>
              </a:rPr>
              <a:t>expanded</a:t>
            </a:r>
          </a:p>
        </p:txBody>
      </p:sp>
    </p:spTree>
    <p:extLst>
      <p:ext uri="{BB962C8B-B14F-4D97-AF65-F5344CB8AC3E}">
        <p14:creationId xmlns:p14="http://schemas.microsoft.com/office/powerpoint/2010/main" val="1877935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23567D-9BAD-3948-87B7-7162C05914E7}"/>
              </a:ext>
            </a:extLst>
          </p:cNvPr>
          <p:cNvPicPr>
            <a:picLocks noChangeAspect="1"/>
          </p:cNvPicPr>
          <p:nvPr/>
        </p:nvPicPr>
        <p:blipFill rotWithShape="1">
          <a:blip r:embed="rId2">
            <a:extLst>
              <a:ext uri="{28A0092B-C50C-407E-A947-70E740481C1C}">
                <a14:useLocalDpi xmlns:a14="http://schemas.microsoft.com/office/drawing/2010/main" val="0"/>
              </a:ext>
            </a:extLst>
          </a:blip>
          <a:srcRect t="69388"/>
          <a:stretch/>
        </p:blipFill>
        <p:spPr>
          <a:xfrm>
            <a:off x="609600" y="1828800"/>
            <a:ext cx="10972800" cy="2845971"/>
          </a:xfrm>
          <a:prstGeom prst="rect">
            <a:avLst/>
          </a:prstGeom>
        </p:spPr>
      </p:pic>
      <p:sp>
        <p:nvSpPr>
          <p:cNvPr id="6" name="Title 1">
            <a:extLst>
              <a:ext uri="{FF2B5EF4-FFF2-40B4-BE49-F238E27FC236}">
                <a16:creationId xmlns:a16="http://schemas.microsoft.com/office/drawing/2014/main" id="{50543EA2-ACB5-0043-AD23-D40EEDA8C354}"/>
              </a:ext>
            </a:extLst>
          </p:cNvPr>
          <p:cNvSpPr>
            <a:spLocks noGrp="1"/>
          </p:cNvSpPr>
          <p:nvPr>
            <p:ph type="title"/>
          </p:nvPr>
        </p:nvSpPr>
        <p:spPr>
          <a:xfrm>
            <a:off x="0" y="-25400"/>
            <a:ext cx="12192000" cy="1143000"/>
          </a:xfrm>
        </p:spPr>
        <p:txBody>
          <a:bodyPr/>
          <a:lstStyle/>
          <a:p>
            <a:r>
              <a:rPr lang="en-US" dirty="0"/>
              <a:t>Creating the search tree</a:t>
            </a:r>
          </a:p>
        </p:txBody>
      </p:sp>
      <p:sp>
        <p:nvSpPr>
          <p:cNvPr id="7" name="TextBox 6">
            <a:extLst>
              <a:ext uri="{FF2B5EF4-FFF2-40B4-BE49-F238E27FC236}">
                <a16:creationId xmlns:a16="http://schemas.microsoft.com/office/drawing/2014/main" id="{CF3D91B4-C7A4-5845-B5DD-E40A83CDAD8F}"/>
              </a:ext>
            </a:extLst>
          </p:cNvPr>
          <p:cNvSpPr txBox="1"/>
          <p:nvPr/>
        </p:nvSpPr>
        <p:spPr>
          <a:xfrm>
            <a:off x="152400" y="3423424"/>
            <a:ext cx="1261884" cy="461665"/>
          </a:xfrm>
          <a:prstGeom prst="rect">
            <a:avLst/>
          </a:prstGeom>
          <a:noFill/>
        </p:spPr>
        <p:txBody>
          <a:bodyPr wrap="none" rtlCol="0">
            <a:spAutoFit/>
          </a:bodyPr>
          <a:lstStyle/>
          <a:p>
            <a:r>
              <a:rPr lang="en-US" sz="2400" b="1" dirty="0">
                <a:solidFill>
                  <a:srgbClr val="97ADA8"/>
                </a:solidFill>
              </a:rPr>
              <a:t>frontier</a:t>
            </a:r>
          </a:p>
        </p:txBody>
      </p:sp>
      <p:sp>
        <p:nvSpPr>
          <p:cNvPr id="8" name="TextBox 7">
            <a:extLst>
              <a:ext uri="{FF2B5EF4-FFF2-40B4-BE49-F238E27FC236}">
                <a16:creationId xmlns:a16="http://schemas.microsoft.com/office/drawing/2014/main" id="{8BC8A9E6-1284-D544-B861-F6193E63D36D}"/>
              </a:ext>
            </a:extLst>
          </p:cNvPr>
          <p:cNvSpPr txBox="1"/>
          <p:nvPr/>
        </p:nvSpPr>
        <p:spPr>
          <a:xfrm>
            <a:off x="3352800" y="2017069"/>
            <a:ext cx="1620957" cy="461665"/>
          </a:xfrm>
          <a:prstGeom prst="rect">
            <a:avLst/>
          </a:prstGeom>
          <a:noFill/>
        </p:spPr>
        <p:txBody>
          <a:bodyPr wrap="none" rtlCol="0">
            <a:spAutoFit/>
          </a:bodyPr>
          <a:lstStyle/>
          <a:p>
            <a:r>
              <a:rPr lang="en-US" sz="2400" b="1" dirty="0">
                <a:solidFill>
                  <a:srgbClr val="A099AF"/>
                </a:solidFill>
              </a:rPr>
              <a:t>expanded</a:t>
            </a:r>
          </a:p>
        </p:txBody>
      </p:sp>
    </p:spTree>
    <p:extLst>
      <p:ext uri="{BB962C8B-B14F-4D97-AF65-F5344CB8AC3E}">
        <p14:creationId xmlns:p14="http://schemas.microsoft.com/office/powerpoint/2010/main" val="36733690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General Tree Search</a:t>
            </a:r>
          </a:p>
        </p:txBody>
      </p:sp>
      <p:sp>
        <p:nvSpPr>
          <p:cNvPr id="15363" name="Rectangle 3"/>
          <p:cNvSpPr>
            <a:spLocks noGrp="1" noChangeArrowheads="1"/>
          </p:cNvSpPr>
          <p:nvPr>
            <p:ph idx="1"/>
          </p:nvPr>
        </p:nvSpPr>
        <p:spPr>
          <a:xfrm>
            <a:off x="2514599" y="5147148"/>
            <a:ext cx="7315200" cy="1634652"/>
          </a:xfrm>
        </p:spPr>
        <p:txBody>
          <a:bodyPr/>
          <a:lstStyle/>
          <a:p>
            <a:pPr eaLnBrk="1" hangingPunct="1">
              <a:lnSpc>
                <a:spcPct val="80000"/>
              </a:lnSpc>
            </a:pPr>
            <a:r>
              <a:rPr lang="en-US" sz="2800" dirty="0"/>
              <a:t>Main variations: </a:t>
            </a:r>
          </a:p>
          <a:p>
            <a:pPr lvl="1">
              <a:lnSpc>
                <a:spcPct val="80000"/>
              </a:lnSpc>
            </a:pPr>
            <a:r>
              <a:rPr lang="en-US" sz="2400" dirty="0"/>
              <a:t>Which leaf node to expand next</a:t>
            </a:r>
          </a:p>
          <a:p>
            <a:pPr lvl="1">
              <a:lnSpc>
                <a:spcPct val="80000"/>
              </a:lnSpc>
            </a:pPr>
            <a:r>
              <a:rPr lang="en-US" sz="2400" dirty="0"/>
              <a:t>Whether to check for repeated states</a:t>
            </a:r>
          </a:p>
          <a:p>
            <a:pPr lvl="1">
              <a:lnSpc>
                <a:spcPct val="80000"/>
              </a:lnSpc>
            </a:pPr>
            <a:r>
              <a:rPr lang="en-US" sz="2400" dirty="0"/>
              <a:t>Data structures for frontier, expanded nodes</a:t>
            </a:r>
          </a:p>
        </p:txBody>
      </p:sp>
      <p:pic>
        <p:nvPicPr>
          <p:cNvPr id="15364" name="Picture 4"/>
          <p:cNvPicPr>
            <a:picLocks noChangeAspect="1" noChangeArrowheads="1"/>
          </p:cNvPicPr>
          <p:nvPr/>
        </p:nvPicPr>
        <p:blipFill>
          <a:blip r:embed="rId3" cstate="print"/>
          <a:srcRect/>
          <a:stretch>
            <a:fillRect/>
          </a:stretch>
        </p:blipFill>
        <p:spPr bwMode="auto">
          <a:xfrm>
            <a:off x="533400" y="1219200"/>
            <a:ext cx="11277599" cy="3772802"/>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0D87B-302E-704B-ADA1-A2D1D59481F0}"/>
              </a:ext>
            </a:extLst>
          </p:cNvPr>
          <p:cNvSpPr>
            <a:spLocks noGrp="1"/>
          </p:cNvSpPr>
          <p:nvPr>
            <p:ph type="title"/>
          </p:nvPr>
        </p:nvSpPr>
        <p:spPr/>
        <p:txBody>
          <a:bodyPr/>
          <a:lstStyle/>
          <a:p>
            <a:r>
              <a:rPr lang="en-US" dirty="0"/>
              <a:t>Revised Approach </a:t>
            </a:r>
          </a:p>
        </p:txBody>
      </p:sp>
      <p:sp>
        <p:nvSpPr>
          <p:cNvPr id="3" name="Content Placeholder 2">
            <a:extLst>
              <a:ext uri="{FF2B5EF4-FFF2-40B4-BE49-F238E27FC236}">
                <a16:creationId xmlns:a16="http://schemas.microsoft.com/office/drawing/2014/main" id="{460188F8-F5A2-6E46-A4A8-8C639BC8C7DF}"/>
              </a:ext>
            </a:extLst>
          </p:cNvPr>
          <p:cNvSpPr>
            <a:spLocks noGrp="1"/>
          </p:cNvSpPr>
          <p:nvPr>
            <p:ph idx="1"/>
          </p:nvPr>
        </p:nvSpPr>
        <p:spPr/>
        <p:txBody>
          <a:bodyPr/>
          <a:lstStyle/>
          <a:p>
            <a:r>
              <a:rPr lang="en-US" dirty="0"/>
              <a:t>• Start with a </a:t>
            </a:r>
            <a:r>
              <a:rPr lang="en-US" b="1" dirty="0"/>
              <a:t>frontier </a:t>
            </a:r>
            <a:r>
              <a:rPr lang="en-US" dirty="0"/>
              <a:t>that contains the initial state.      </a:t>
            </a:r>
            <a:r>
              <a:rPr lang="en-US" sz="2000" dirty="0"/>
              <a:t>Queue or Stack?</a:t>
            </a:r>
          </a:p>
          <a:p>
            <a:r>
              <a:rPr lang="en-US" dirty="0"/>
              <a:t>• Start with an empty </a:t>
            </a:r>
            <a:r>
              <a:rPr lang="en-US" b="1" dirty="0"/>
              <a:t>explored set</a:t>
            </a:r>
            <a:r>
              <a:rPr lang="en-US" dirty="0"/>
              <a:t>. </a:t>
            </a:r>
          </a:p>
          <a:p>
            <a:r>
              <a:rPr lang="en-US" dirty="0"/>
              <a:t>• Repeat: </a:t>
            </a:r>
          </a:p>
          <a:p>
            <a:pPr lvl="1"/>
            <a:r>
              <a:rPr lang="en-US" dirty="0"/>
              <a:t>• If the frontier is empty, then no solution. </a:t>
            </a:r>
          </a:p>
          <a:p>
            <a:pPr lvl="1"/>
            <a:r>
              <a:rPr lang="en-US" dirty="0"/>
              <a:t>• Remove a node from the frontier. </a:t>
            </a:r>
          </a:p>
          <a:p>
            <a:pPr lvl="1"/>
            <a:r>
              <a:rPr lang="en-US" dirty="0"/>
              <a:t>• If node contains goal state, return the solution. </a:t>
            </a:r>
          </a:p>
          <a:p>
            <a:pPr lvl="1"/>
            <a:r>
              <a:rPr lang="en-US" dirty="0"/>
              <a:t>• Add the node to the explored set. </a:t>
            </a:r>
          </a:p>
          <a:p>
            <a:pPr lvl="1"/>
            <a:r>
              <a:rPr lang="en-US" b="1" dirty="0"/>
              <a:t>• Expand </a:t>
            </a:r>
            <a:r>
              <a:rPr lang="en-US" dirty="0"/>
              <a:t>node, add resulting nodes to the frontier if they aren't already in the frontier or the explored set. </a:t>
            </a:r>
          </a:p>
          <a:p>
            <a:endParaRPr lang="en-US" dirty="0"/>
          </a:p>
        </p:txBody>
      </p:sp>
    </p:spTree>
    <p:extLst>
      <p:ext uri="{BB962C8B-B14F-4D97-AF65-F5344CB8AC3E}">
        <p14:creationId xmlns:p14="http://schemas.microsoft.com/office/powerpoint/2010/main" val="2117297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3675E-095E-564D-B05A-D6DBFF3DBE69}"/>
              </a:ext>
            </a:extLst>
          </p:cNvPr>
          <p:cNvSpPr>
            <a:spLocks noGrp="1"/>
          </p:cNvSpPr>
          <p:nvPr>
            <p:ph type="title"/>
          </p:nvPr>
        </p:nvSpPr>
        <p:spPr/>
        <p:txBody>
          <a:bodyPr/>
          <a:lstStyle/>
          <a:p>
            <a:r>
              <a:rPr lang="en-US" dirty="0"/>
              <a:t>Measuring problem-solving performance</a:t>
            </a:r>
          </a:p>
        </p:txBody>
      </p:sp>
      <p:sp>
        <p:nvSpPr>
          <p:cNvPr id="3" name="Content Placeholder 2">
            <a:extLst>
              <a:ext uri="{FF2B5EF4-FFF2-40B4-BE49-F238E27FC236}">
                <a16:creationId xmlns:a16="http://schemas.microsoft.com/office/drawing/2014/main" id="{DC76C4E3-0588-5641-BB59-5D543D8668E2}"/>
              </a:ext>
            </a:extLst>
          </p:cNvPr>
          <p:cNvSpPr>
            <a:spLocks noGrp="1"/>
          </p:cNvSpPr>
          <p:nvPr>
            <p:ph idx="1"/>
          </p:nvPr>
        </p:nvSpPr>
        <p:spPr>
          <a:xfrm>
            <a:off x="406400" y="1117600"/>
            <a:ext cx="11557000" cy="4729164"/>
          </a:xfrm>
        </p:spPr>
        <p:txBody>
          <a:bodyPr/>
          <a:lstStyle/>
          <a:p>
            <a:r>
              <a:rPr lang="en-US" dirty="0"/>
              <a:t>Before we get into the design of specific search algorithms, we need to consider the criteria that might be used to choose among them. We can evaluate an algorithm’s performance in</a:t>
            </a:r>
          </a:p>
          <a:p>
            <a:r>
              <a:rPr lang="en-US" dirty="0"/>
              <a:t>four ways:</a:t>
            </a:r>
          </a:p>
          <a:p>
            <a:pPr lvl="1"/>
            <a:r>
              <a:rPr lang="en-US" dirty="0"/>
              <a:t>COMPLETENESS • Is the algorithm guaranteed to find a solution when there is one?</a:t>
            </a:r>
          </a:p>
          <a:p>
            <a:pPr lvl="1"/>
            <a:r>
              <a:rPr lang="en-US" dirty="0"/>
              <a:t>OPTIMALITY • Does the strategy find the optimal solution</a:t>
            </a:r>
          </a:p>
          <a:p>
            <a:pPr lvl="1"/>
            <a:r>
              <a:rPr lang="en-US" dirty="0"/>
              <a:t>TIME COMPLEXITY • How long does it take to find a solution?</a:t>
            </a:r>
          </a:p>
          <a:p>
            <a:pPr lvl="1"/>
            <a:r>
              <a:rPr lang="en-US" dirty="0"/>
              <a:t>SPACE COMPLEXITY • How much memory is needed to perform the search?</a:t>
            </a:r>
          </a:p>
          <a:p>
            <a:endParaRPr lang="en-US" dirty="0"/>
          </a:p>
        </p:txBody>
      </p:sp>
    </p:spTree>
    <p:extLst>
      <p:ext uri="{BB962C8B-B14F-4D97-AF65-F5344CB8AC3E}">
        <p14:creationId xmlns:p14="http://schemas.microsoft.com/office/powerpoint/2010/main" val="3012840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A504-2C1F-594E-A272-FE6DD8286963}"/>
              </a:ext>
            </a:extLst>
          </p:cNvPr>
          <p:cNvSpPr>
            <a:spLocks noGrp="1"/>
          </p:cNvSpPr>
          <p:nvPr>
            <p:ph type="title"/>
          </p:nvPr>
        </p:nvSpPr>
        <p:spPr/>
        <p:txBody>
          <a:bodyPr/>
          <a:lstStyle/>
          <a:p>
            <a:r>
              <a:rPr lang="en-US" dirty="0"/>
              <a:t>uninformed search</a:t>
            </a:r>
          </a:p>
        </p:txBody>
      </p:sp>
      <p:sp>
        <p:nvSpPr>
          <p:cNvPr id="3" name="Content Placeholder 2">
            <a:extLst>
              <a:ext uri="{FF2B5EF4-FFF2-40B4-BE49-F238E27FC236}">
                <a16:creationId xmlns:a16="http://schemas.microsoft.com/office/drawing/2014/main" id="{9A80CA2E-158E-5947-B38C-342F07A86DB6}"/>
              </a:ext>
            </a:extLst>
          </p:cNvPr>
          <p:cNvSpPr>
            <a:spLocks noGrp="1"/>
          </p:cNvSpPr>
          <p:nvPr>
            <p:ph idx="1"/>
          </p:nvPr>
        </p:nvSpPr>
        <p:spPr/>
        <p:txBody>
          <a:bodyPr/>
          <a:lstStyle/>
          <a:p>
            <a:r>
              <a:rPr lang="en-US" dirty="0"/>
              <a:t>Search strategy that uses no problem-specific knowledge </a:t>
            </a:r>
          </a:p>
          <a:p>
            <a:endParaRPr lang="en-US" dirty="0"/>
          </a:p>
        </p:txBody>
      </p:sp>
      <p:pic>
        <p:nvPicPr>
          <p:cNvPr id="4" name="Picture 2">
            <a:extLst>
              <a:ext uri="{FF2B5EF4-FFF2-40B4-BE49-F238E27FC236}">
                <a16:creationId xmlns:a16="http://schemas.microsoft.com/office/drawing/2014/main" id="{22722E27-D58F-CC40-BDCE-FE8600D5523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52600" y="835505"/>
            <a:ext cx="7800850" cy="5852160"/>
          </a:xfrm>
          <a:prstGeom prst="rect">
            <a:avLst/>
          </a:prstGeom>
          <a:noFill/>
        </p:spPr>
      </p:pic>
    </p:spTree>
    <p:extLst>
      <p:ext uri="{BB962C8B-B14F-4D97-AF65-F5344CB8AC3E}">
        <p14:creationId xmlns:p14="http://schemas.microsoft.com/office/powerpoint/2010/main" val="352239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pPr eaLnBrk="1" hangingPunct="1"/>
            <a:r>
              <a:rPr lang="en-US" dirty="0"/>
              <a:t>Planning Agents</a:t>
            </a:r>
          </a:p>
        </p:txBody>
      </p:sp>
      <p:sp>
        <p:nvSpPr>
          <p:cNvPr id="2053" name="Rectangle 3"/>
          <p:cNvSpPr>
            <a:spLocks noGrp="1" noChangeArrowheads="1"/>
          </p:cNvSpPr>
          <p:nvPr>
            <p:ph idx="1"/>
          </p:nvPr>
        </p:nvSpPr>
        <p:spPr>
          <a:xfrm>
            <a:off x="381000" y="1676400"/>
            <a:ext cx="5943599" cy="4525963"/>
          </a:xfrm>
        </p:spPr>
        <p:txBody>
          <a:bodyPr/>
          <a:lstStyle/>
          <a:p>
            <a:pPr eaLnBrk="1" hangingPunct="1">
              <a:lnSpc>
                <a:spcPct val="90000"/>
              </a:lnSpc>
            </a:pPr>
            <a:r>
              <a:rPr lang="en-US" sz="2400" dirty="0"/>
              <a:t>Planning agents decide based on evaluating future action sequences</a:t>
            </a:r>
          </a:p>
          <a:p>
            <a:pPr eaLnBrk="1" hangingPunct="1">
              <a:lnSpc>
                <a:spcPct val="90000"/>
              </a:lnSpc>
            </a:pPr>
            <a:r>
              <a:rPr lang="en-US" sz="2400" dirty="0">
                <a:solidFill>
                  <a:schemeClr val="tx2"/>
                </a:solidFill>
              </a:rPr>
              <a:t>Ask “what if”</a:t>
            </a:r>
          </a:p>
          <a:p>
            <a:pPr eaLnBrk="1" hangingPunct="1">
              <a:lnSpc>
                <a:spcPct val="90000"/>
              </a:lnSpc>
            </a:pPr>
            <a:r>
              <a:rPr lang="en-US" sz="2400" dirty="0"/>
              <a:t>Decisions based on (hypothesized) consequences of actions</a:t>
            </a:r>
          </a:p>
          <a:p>
            <a:pPr>
              <a:lnSpc>
                <a:spcPct val="90000"/>
              </a:lnSpc>
            </a:pPr>
            <a:r>
              <a:rPr lang="en-US" sz="2400" dirty="0">
                <a:solidFill>
                  <a:schemeClr val="tx2"/>
                </a:solidFill>
              </a:rPr>
              <a:t>Must have a model of how the world evolves in response to actions</a:t>
            </a:r>
          </a:p>
          <a:p>
            <a:pPr>
              <a:lnSpc>
                <a:spcPct val="90000"/>
              </a:lnSpc>
            </a:pPr>
            <a:r>
              <a:rPr lang="en-US" sz="2400" dirty="0"/>
              <a:t>Usually have a definite goal (is this the goal?)</a:t>
            </a:r>
          </a:p>
          <a:p>
            <a:pPr>
              <a:lnSpc>
                <a:spcPct val="90000"/>
              </a:lnSpc>
            </a:pPr>
            <a:r>
              <a:rPr lang="en-US" sz="2400" dirty="0"/>
              <a:t>complete planning?</a:t>
            </a:r>
          </a:p>
          <a:p>
            <a:pPr>
              <a:lnSpc>
                <a:spcPct val="90000"/>
              </a:lnSpc>
            </a:pPr>
            <a:r>
              <a:rPr lang="en-US" sz="2400" dirty="0"/>
              <a:t>Optimal? : Achieve goal at least cost</a:t>
            </a:r>
            <a:endParaRPr lang="en-US" sz="2000" dirty="0"/>
          </a:p>
        </p:txBody>
      </p:sp>
      <p:graphicFrame>
        <p:nvGraphicFramePr>
          <p:cNvPr id="2050" name="Object 4"/>
          <p:cNvGraphicFramePr>
            <a:graphicFrameLocks noChangeAspect="1"/>
          </p:cNvGraphicFramePr>
          <p:nvPr/>
        </p:nvGraphicFramePr>
        <p:xfrm>
          <a:off x="6899276" y="4135444"/>
          <a:ext cx="4595813" cy="1622425"/>
        </p:xfrm>
        <a:graphic>
          <a:graphicData uri="http://schemas.openxmlformats.org/presentationml/2006/ole">
            <mc:AlternateContent xmlns:mc="http://schemas.openxmlformats.org/markup-compatibility/2006">
              <mc:Choice xmlns:v="urn:schemas-microsoft-com:vml" Requires="v">
                <p:oleObj spid="_x0000_s2343" name="Photo Editor Photo" r:id="rId4" imgW="4595258" imgH="1623201" progId="MSPhotoEd.3">
                  <p:embed/>
                </p:oleObj>
              </mc:Choice>
              <mc:Fallback>
                <p:oleObj name="Photo Editor Photo" r:id="rId4" imgW="4595258" imgH="1623201" progId="MSPhotoEd.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9276" y="4135444"/>
                        <a:ext cx="4595813" cy="1622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2051" name="Object 5"/>
          <p:cNvGraphicFramePr>
            <a:graphicFrameLocks noChangeAspect="1"/>
          </p:cNvGraphicFramePr>
          <p:nvPr/>
        </p:nvGraphicFramePr>
        <p:xfrm>
          <a:off x="6926266" y="1797049"/>
          <a:ext cx="4579937" cy="1608139"/>
        </p:xfrm>
        <a:graphic>
          <a:graphicData uri="http://schemas.openxmlformats.org/presentationml/2006/ole">
            <mc:AlternateContent xmlns:mc="http://schemas.openxmlformats.org/markup-compatibility/2006">
              <mc:Choice xmlns:v="urn:schemas-microsoft-com:vml" Requires="v">
                <p:oleObj spid="_x0000_s2344" name="Photo Editor Photo" r:id="rId6" imgW="4580017" imgH="1607619" progId="MSPhotoEd.3">
                  <p:embed/>
                </p:oleObj>
              </mc:Choice>
              <mc:Fallback>
                <p:oleObj name="Photo Editor Photo" r:id="rId6" imgW="4580017" imgH="1607619" progId="MSPhotoEd.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6266" y="1797049"/>
                        <a:ext cx="4579937" cy="16081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pic>
        <p:nvPicPr>
          <p:cNvPr id="7" name="Picture 2"/>
          <p:cNvPicPr preferRelativeResize="0">
            <a:picLocks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479043" y="1747400"/>
            <a:ext cx="5262855" cy="4119999"/>
          </a:xfrm>
          <a:prstGeom prst="rect">
            <a:avLst/>
          </a:prstGeom>
          <a:noFill/>
          <a:ln w="38100">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73A36E30-3FD2-594A-BFF2-916F5F3E59A0}"/>
              </a:ext>
            </a:extLst>
          </p:cNvPr>
          <p:cNvSpPr/>
          <p:nvPr/>
        </p:nvSpPr>
        <p:spPr>
          <a:xfrm>
            <a:off x="4533900" y="1507182"/>
            <a:ext cx="3124200" cy="3124200"/>
          </a:xfrm>
          <a:prstGeom prst="ellipse">
            <a:avLst/>
          </a:prstGeom>
          <a:solidFill>
            <a:srgbClr val="B7D3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F15D24-6606-4D43-BCAA-2E82AEDC8DA8}"/>
              </a:ext>
            </a:extLst>
          </p:cNvPr>
          <p:cNvSpPr>
            <a:spLocks noGrp="1"/>
          </p:cNvSpPr>
          <p:nvPr>
            <p:ph type="title"/>
          </p:nvPr>
        </p:nvSpPr>
        <p:spPr/>
        <p:txBody>
          <a:bodyPr/>
          <a:lstStyle/>
          <a:p>
            <a:r>
              <a:rPr lang="en-US" dirty="0"/>
              <a:t>Systematic search</a:t>
            </a:r>
          </a:p>
        </p:txBody>
      </p:sp>
      <p:sp>
        <p:nvSpPr>
          <p:cNvPr id="4" name="Oval 3">
            <a:extLst>
              <a:ext uri="{FF2B5EF4-FFF2-40B4-BE49-F238E27FC236}">
                <a16:creationId xmlns:a16="http://schemas.microsoft.com/office/drawing/2014/main" id="{82CDFC2F-3B68-5541-BFC6-CDDC3416ACF0}"/>
              </a:ext>
            </a:extLst>
          </p:cNvPr>
          <p:cNvSpPr/>
          <p:nvPr/>
        </p:nvSpPr>
        <p:spPr>
          <a:xfrm>
            <a:off x="4876800" y="1850082"/>
            <a:ext cx="2438400" cy="2438400"/>
          </a:xfrm>
          <a:prstGeom prst="ellipse">
            <a:avLst/>
          </a:prstGeom>
          <a:solidFill>
            <a:srgbClr val="C3BA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expanded</a:t>
            </a:r>
          </a:p>
        </p:txBody>
      </p:sp>
      <p:sp>
        <p:nvSpPr>
          <p:cNvPr id="7" name="TextBox 6">
            <a:extLst>
              <a:ext uri="{FF2B5EF4-FFF2-40B4-BE49-F238E27FC236}">
                <a16:creationId xmlns:a16="http://schemas.microsoft.com/office/drawing/2014/main" id="{EA06E33F-8C6C-2443-82A2-07F9E890D943}"/>
              </a:ext>
            </a:extLst>
          </p:cNvPr>
          <p:cNvSpPr txBox="1"/>
          <p:nvPr/>
        </p:nvSpPr>
        <p:spPr>
          <a:xfrm>
            <a:off x="5465058" y="1447800"/>
            <a:ext cx="1261884" cy="461665"/>
          </a:xfrm>
          <a:prstGeom prst="rect">
            <a:avLst/>
          </a:prstGeom>
          <a:noFill/>
        </p:spPr>
        <p:txBody>
          <a:bodyPr wrap="none" rtlCol="0">
            <a:spAutoFit/>
          </a:bodyPr>
          <a:lstStyle/>
          <a:p>
            <a:r>
              <a:rPr lang="en-US" sz="2400" b="1" dirty="0"/>
              <a:t>frontier</a:t>
            </a:r>
          </a:p>
        </p:txBody>
      </p:sp>
      <p:sp>
        <p:nvSpPr>
          <p:cNvPr id="8" name="TextBox 7">
            <a:extLst>
              <a:ext uri="{FF2B5EF4-FFF2-40B4-BE49-F238E27FC236}">
                <a16:creationId xmlns:a16="http://schemas.microsoft.com/office/drawing/2014/main" id="{919F4A5A-02C4-E54A-B86F-9E486CCE7ACF}"/>
              </a:ext>
            </a:extLst>
          </p:cNvPr>
          <p:cNvSpPr txBox="1"/>
          <p:nvPr/>
        </p:nvSpPr>
        <p:spPr>
          <a:xfrm>
            <a:off x="1981200" y="2607617"/>
            <a:ext cx="1842171" cy="461665"/>
          </a:xfrm>
          <a:prstGeom prst="rect">
            <a:avLst/>
          </a:prstGeom>
          <a:noFill/>
        </p:spPr>
        <p:txBody>
          <a:bodyPr wrap="none" rtlCol="0">
            <a:spAutoFit/>
          </a:bodyPr>
          <a:lstStyle/>
          <a:p>
            <a:r>
              <a:rPr lang="en-US" sz="2400" b="1" dirty="0"/>
              <a:t>unexplored</a:t>
            </a:r>
          </a:p>
        </p:txBody>
      </p:sp>
      <p:sp>
        <p:nvSpPr>
          <p:cNvPr id="9" name="TextBox 8">
            <a:extLst>
              <a:ext uri="{FF2B5EF4-FFF2-40B4-BE49-F238E27FC236}">
                <a16:creationId xmlns:a16="http://schemas.microsoft.com/office/drawing/2014/main" id="{4095A70B-1DEE-FA40-9258-AE40F3495C3C}"/>
              </a:ext>
            </a:extLst>
          </p:cNvPr>
          <p:cNvSpPr txBox="1"/>
          <p:nvPr/>
        </p:nvSpPr>
        <p:spPr>
          <a:xfrm>
            <a:off x="7814150" y="2145952"/>
            <a:ext cx="3175869" cy="830997"/>
          </a:xfrm>
          <a:prstGeom prst="rect">
            <a:avLst/>
          </a:prstGeom>
          <a:noFill/>
        </p:spPr>
        <p:txBody>
          <a:bodyPr wrap="none" rtlCol="0">
            <a:spAutoFit/>
          </a:bodyPr>
          <a:lstStyle/>
          <a:p>
            <a:r>
              <a:rPr lang="en-US" sz="2400" b="1" dirty="0"/>
              <a:t>reached = </a:t>
            </a:r>
          </a:p>
          <a:p>
            <a:r>
              <a:rPr lang="en-US" sz="2400" b="1" dirty="0"/>
              <a:t>expanded U frontier </a:t>
            </a:r>
          </a:p>
        </p:txBody>
      </p:sp>
      <p:sp>
        <p:nvSpPr>
          <p:cNvPr id="10" name="TextBox 9">
            <a:extLst>
              <a:ext uri="{FF2B5EF4-FFF2-40B4-BE49-F238E27FC236}">
                <a16:creationId xmlns:a16="http://schemas.microsoft.com/office/drawing/2014/main" id="{369A50D4-6AAE-9D4C-BB62-AEEDB469077B}"/>
              </a:ext>
            </a:extLst>
          </p:cNvPr>
          <p:cNvSpPr txBox="1"/>
          <p:nvPr/>
        </p:nvSpPr>
        <p:spPr>
          <a:xfrm>
            <a:off x="457200" y="4953000"/>
            <a:ext cx="11277600" cy="1569660"/>
          </a:xfrm>
          <a:prstGeom prst="rect">
            <a:avLst/>
          </a:prstGeom>
          <a:noFill/>
        </p:spPr>
        <p:txBody>
          <a:bodyPr wrap="square" rtlCol="0">
            <a:spAutoFit/>
          </a:bodyPr>
          <a:lstStyle/>
          <a:p>
            <a:pPr marL="342900" indent="-342900">
              <a:buAutoNum type="arabicPeriod"/>
            </a:pPr>
            <a:r>
              <a:rPr lang="en-US" sz="2400" dirty="0"/>
              <a:t>Frontier separates expanded from unexplored region of state-space graph</a:t>
            </a:r>
          </a:p>
          <a:p>
            <a:pPr marL="342900" indent="-342900">
              <a:buAutoNum type="arabicPeriod"/>
            </a:pPr>
            <a:r>
              <a:rPr lang="en-US" sz="2400" dirty="0"/>
              <a:t>Expanding a frontier node:</a:t>
            </a:r>
          </a:p>
          <a:p>
            <a:pPr marL="800055" lvl="1" indent="-342900">
              <a:buFont typeface="+mj-lt"/>
              <a:buAutoNum type="alphaLcPeriod"/>
            </a:pPr>
            <a:r>
              <a:rPr lang="en-US" sz="2400" dirty="0"/>
              <a:t>Moves a node from frontier into expanded</a:t>
            </a:r>
          </a:p>
          <a:p>
            <a:pPr marL="800055" lvl="1" indent="-342900">
              <a:buAutoNum type="alphaLcPeriod"/>
            </a:pPr>
            <a:r>
              <a:rPr lang="en-US" sz="2400" dirty="0"/>
              <a:t>Adds nodes from unexplored into frontier, maintaining property 1</a:t>
            </a:r>
          </a:p>
        </p:txBody>
      </p:sp>
    </p:spTree>
    <p:extLst>
      <p:ext uri="{BB962C8B-B14F-4D97-AF65-F5344CB8AC3E}">
        <p14:creationId xmlns:p14="http://schemas.microsoft.com/office/powerpoint/2010/main" val="36493762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8415" y="320040"/>
            <a:ext cx="7800850" cy="5852160"/>
          </a:xfrm>
          <a:prstGeom prst="rect">
            <a:avLst/>
          </a:prstGeom>
          <a:noFill/>
        </p:spPr>
      </p:pic>
      <p:sp>
        <p:nvSpPr>
          <p:cNvPr id="2" name="Title 1"/>
          <p:cNvSpPr>
            <a:spLocks noGrp="1"/>
          </p:cNvSpPr>
          <p:nvPr>
            <p:ph type="title"/>
          </p:nvPr>
        </p:nvSpPr>
        <p:spPr/>
        <p:txBody>
          <a:bodyPr/>
          <a:lstStyle/>
          <a:p>
            <a:r>
              <a:rPr lang="en-US" dirty="0"/>
              <a:t>Depth-First Search</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t>Depth-First Search    (S</a:t>
            </a:r>
            <a:r>
              <a:rPr lang="en-US" dirty="0">
                <a:sym typeface="Wingdings" pitchFamily="2" charset="2"/>
              </a:rPr>
              <a:t>G)</a:t>
            </a:r>
            <a:endParaRPr lang="en-US" dirty="0"/>
          </a:p>
        </p:txBody>
      </p:sp>
      <p:grpSp>
        <p:nvGrpSpPr>
          <p:cNvPr id="19459" name="Group 3"/>
          <p:cNvGrpSpPr>
            <a:grpSpLocks/>
          </p:cNvGrpSpPr>
          <p:nvPr/>
        </p:nvGrpSpPr>
        <p:grpSpPr bwMode="auto">
          <a:xfrm>
            <a:off x="3124200" y="3433765"/>
            <a:ext cx="5486400" cy="3355591"/>
            <a:chOff x="48" y="2332"/>
            <a:chExt cx="3456" cy="2406"/>
          </a:xfrm>
        </p:grpSpPr>
        <p:sp>
          <p:nvSpPr>
            <p:cNvPr id="19594" name="Text Box 4"/>
            <p:cNvSpPr txBox="1">
              <a:spLocks noChangeArrowheads="1"/>
            </p:cNvSpPr>
            <p:nvPr/>
          </p:nvSpPr>
          <p:spPr bwMode="auto">
            <a:xfrm>
              <a:off x="1728" y="2332"/>
              <a:ext cx="624" cy="243"/>
            </a:xfrm>
            <a:prstGeom prst="rect">
              <a:avLst/>
            </a:prstGeom>
            <a:noFill/>
            <a:ln w="9525">
              <a:noFill/>
              <a:miter lim="800000"/>
              <a:headEnd/>
              <a:tailEnd/>
            </a:ln>
          </p:spPr>
          <p:txBody>
            <a:bodyPr>
              <a:spAutoFit/>
            </a:bodyPr>
            <a:lstStyle/>
            <a:p>
              <a:pPr algn="ctr">
                <a:spcBef>
                  <a:spcPct val="50000"/>
                </a:spcBef>
              </a:pPr>
              <a:r>
                <a:rPr lang="en-US" sz="1600" dirty="0"/>
                <a:t>S</a:t>
              </a:r>
            </a:p>
          </p:txBody>
        </p:sp>
        <p:sp>
          <p:nvSpPr>
            <p:cNvPr id="19595" name="Text Box 5"/>
            <p:cNvSpPr txBox="1">
              <a:spLocks noChangeArrowheads="1"/>
            </p:cNvSpPr>
            <p:nvPr/>
          </p:nvSpPr>
          <p:spPr bwMode="auto">
            <a:xfrm>
              <a:off x="48" y="3417"/>
              <a:ext cx="240" cy="265"/>
            </a:xfrm>
            <a:prstGeom prst="rect">
              <a:avLst/>
            </a:prstGeom>
            <a:noFill/>
            <a:ln w="9525">
              <a:noFill/>
              <a:miter lim="800000"/>
              <a:headEnd/>
              <a:tailEnd/>
            </a:ln>
          </p:spPr>
          <p:txBody>
            <a:bodyPr>
              <a:spAutoFit/>
            </a:bodyPr>
            <a:lstStyle/>
            <a:p>
              <a:pPr algn="ctr">
                <a:spcBef>
                  <a:spcPct val="50000"/>
                </a:spcBef>
              </a:pPr>
              <a:r>
                <a:rPr lang="en-US" i="1"/>
                <a:t>a</a:t>
              </a:r>
            </a:p>
          </p:txBody>
        </p:sp>
        <p:sp>
          <p:nvSpPr>
            <p:cNvPr id="19596" name="Text Box 6"/>
            <p:cNvSpPr txBox="1">
              <a:spLocks noChangeArrowheads="1"/>
            </p:cNvSpPr>
            <p:nvPr/>
          </p:nvSpPr>
          <p:spPr bwMode="auto">
            <a:xfrm>
              <a:off x="48" y="3033"/>
              <a:ext cx="240" cy="265"/>
            </a:xfrm>
            <a:prstGeom prst="rect">
              <a:avLst/>
            </a:prstGeom>
            <a:noFill/>
            <a:ln w="9525">
              <a:noFill/>
              <a:miter lim="800000"/>
              <a:headEnd/>
              <a:tailEnd/>
            </a:ln>
          </p:spPr>
          <p:txBody>
            <a:bodyPr>
              <a:spAutoFit/>
            </a:bodyPr>
            <a:lstStyle/>
            <a:p>
              <a:pPr algn="ctr">
                <a:spcBef>
                  <a:spcPct val="50000"/>
                </a:spcBef>
              </a:pPr>
              <a:r>
                <a:rPr lang="en-US" i="1"/>
                <a:t>b</a:t>
              </a:r>
            </a:p>
          </p:txBody>
        </p:sp>
        <p:sp>
          <p:nvSpPr>
            <p:cNvPr id="19597" name="Text Box 7"/>
            <p:cNvSpPr txBox="1">
              <a:spLocks noChangeArrowheads="1"/>
            </p:cNvSpPr>
            <p:nvPr/>
          </p:nvSpPr>
          <p:spPr bwMode="auto">
            <a:xfrm>
              <a:off x="384" y="2688"/>
              <a:ext cx="240" cy="265"/>
            </a:xfrm>
            <a:prstGeom prst="rect">
              <a:avLst/>
            </a:prstGeom>
            <a:noFill/>
            <a:ln w="9525">
              <a:noFill/>
              <a:miter lim="800000"/>
              <a:headEnd/>
              <a:tailEnd/>
            </a:ln>
          </p:spPr>
          <p:txBody>
            <a:bodyPr>
              <a:spAutoFit/>
            </a:bodyPr>
            <a:lstStyle/>
            <a:p>
              <a:pPr algn="ctr">
                <a:spcBef>
                  <a:spcPct val="50000"/>
                </a:spcBef>
              </a:pPr>
              <a:r>
                <a:rPr lang="en-US" i="1"/>
                <a:t>d</a:t>
              </a:r>
            </a:p>
          </p:txBody>
        </p:sp>
        <p:sp>
          <p:nvSpPr>
            <p:cNvPr id="19598" name="Text Box 8"/>
            <p:cNvSpPr txBox="1">
              <a:spLocks noChangeArrowheads="1"/>
            </p:cNvSpPr>
            <p:nvPr/>
          </p:nvSpPr>
          <p:spPr bwMode="auto">
            <a:xfrm>
              <a:off x="3264" y="2640"/>
              <a:ext cx="240" cy="265"/>
            </a:xfrm>
            <a:prstGeom prst="rect">
              <a:avLst/>
            </a:prstGeom>
            <a:noFill/>
            <a:ln w="9525">
              <a:noFill/>
              <a:miter lim="800000"/>
              <a:headEnd/>
              <a:tailEnd/>
            </a:ln>
          </p:spPr>
          <p:txBody>
            <a:bodyPr>
              <a:spAutoFit/>
            </a:bodyPr>
            <a:lstStyle/>
            <a:p>
              <a:pPr algn="ctr">
                <a:spcBef>
                  <a:spcPct val="50000"/>
                </a:spcBef>
              </a:pPr>
              <a:r>
                <a:rPr lang="en-US" i="1"/>
                <a:t>p</a:t>
              </a:r>
            </a:p>
          </p:txBody>
        </p:sp>
        <p:sp>
          <p:nvSpPr>
            <p:cNvPr id="19599" name="Text Box 9"/>
            <p:cNvSpPr txBox="1">
              <a:spLocks noChangeArrowheads="1"/>
            </p:cNvSpPr>
            <p:nvPr/>
          </p:nvSpPr>
          <p:spPr bwMode="auto">
            <a:xfrm>
              <a:off x="480" y="3417"/>
              <a:ext cx="240" cy="265"/>
            </a:xfrm>
            <a:prstGeom prst="rect">
              <a:avLst/>
            </a:prstGeom>
            <a:noFill/>
            <a:ln w="9525">
              <a:noFill/>
              <a:miter lim="800000"/>
              <a:headEnd/>
              <a:tailEnd/>
            </a:ln>
          </p:spPr>
          <p:txBody>
            <a:bodyPr>
              <a:spAutoFit/>
            </a:bodyPr>
            <a:lstStyle/>
            <a:p>
              <a:pPr algn="ctr">
                <a:spcBef>
                  <a:spcPct val="50000"/>
                </a:spcBef>
              </a:pPr>
              <a:r>
                <a:rPr lang="en-US" i="1"/>
                <a:t>a</a:t>
              </a:r>
            </a:p>
          </p:txBody>
        </p:sp>
        <p:sp>
          <p:nvSpPr>
            <p:cNvPr id="19600" name="Text Box 10"/>
            <p:cNvSpPr txBox="1">
              <a:spLocks noChangeArrowheads="1"/>
            </p:cNvSpPr>
            <p:nvPr/>
          </p:nvSpPr>
          <p:spPr bwMode="auto">
            <a:xfrm>
              <a:off x="480" y="3033"/>
              <a:ext cx="240" cy="265"/>
            </a:xfrm>
            <a:prstGeom prst="rect">
              <a:avLst/>
            </a:prstGeom>
            <a:noFill/>
            <a:ln w="9525">
              <a:noFill/>
              <a:miter lim="800000"/>
              <a:headEnd/>
              <a:tailEnd/>
            </a:ln>
          </p:spPr>
          <p:txBody>
            <a:bodyPr>
              <a:spAutoFit/>
            </a:bodyPr>
            <a:lstStyle/>
            <a:p>
              <a:pPr algn="ctr">
                <a:spcBef>
                  <a:spcPct val="50000"/>
                </a:spcBef>
              </a:pPr>
              <a:r>
                <a:rPr lang="en-US" i="1"/>
                <a:t>c</a:t>
              </a:r>
            </a:p>
          </p:txBody>
        </p:sp>
        <p:cxnSp>
          <p:nvCxnSpPr>
            <p:cNvPr id="19601" name="AutoShape 11"/>
            <p:cNvCxnSpPr>
              <a:cxnSpLocks noChangeShapeType="1"/>
              <a:stCxn id="19597" idx="2"/>
              <a:endCxn id="19596" idx="0"/>
            </p:cNvCxnSpPr>
            <p:nvPr/>
          </p:nvCxnSpPr>
          <p:spPr bwMode="auto">
            <a:xfrm flipH="1">
              <a:off x="168" y="2953"/>
              <a:ext cx="336" cy="80"/>
            </a:xfrm>
            <a:prstGeom prst="straightConnector1">
              <a:avLst/>
            </a:prstGeom>
            <a:noFill/>
            <a:ln w="9525">
              <a:solidFill>
                <a:schemeClr val="tx1"/>
              </a:solidFill>
              <a:round/>
              <a:headEnd/>
              <a:tailEnd/>
            </a:ln>
          </p:spPr>
        </p:cxnSp>
        <p:cxnSp>
          <p:nvCxnSpPr>
            <p:cNvPr id="19602" name="AutoShape 12"/>
            <p:cNvCxnSpPr>
              <a:cxnSpLocks noChangeShapeType="1"/>
              <a:stCxn id="19597" idx="2"/>
              <a:endCxn id="19600" idx="0"/>
            </p:cNvCxnSpPr>
            <p:nvPr/>
          </p:nvCxnSpPr>
          <p:spPr bwMode="auto">
            <a:xfrm>
              <a:off x="504" y="2953"/>
              <a:ext cx="96" cy="80"/>
            </a:xfrm>
            <a:prstGeom prst="straightConnector1">
              <a:avLst/>
            </a:prstGeom>
            <a:noFill/>
            <a:ln w="9525">
              <a:solidFill>
                <a:schemeClr val="tx1"/>
              </a:solidFill>
              <a:round/>
              <a:headEnd/>
              <a:tailEnd/>
            </a:ln>
          </p:spPr>
        </p:cxnSp>
        <p:cxnSp>
          <p:nvCxnSpPr>
            <p:cNvPr id="19603" name="AutoShape 13"/>
            <p:cNvCxnSpPr>
              <a:cxnSpLocks noChangeShapeType="1"/>
              <a:stCxn id="19596" idx="2"/>
              <a:endCxn id="19595" idx="0"/>
            </p:cNvCxnSpPr>
            <p:nvPr/>
          </p:nvCxnSpPr>
          <p:spPr bwMode="auto">
            <a:xfrm>
              <a:off x="168" y="3298"/>
              <a:ext cx="0" cy="119"/>
            </a:xfrm>
            <a:prstGeom prst="straightConnector1">
              <a:avLst/>
            </a:prstGeom>
            <a:noFill/>
            <a:ln w="9525">
              <a:solidFill>
                <a:schemeClr val="tx1"/>
              </a:solidFill>
              <a:round/>
              <a:headEnd/>
              <a:tailEnd/>
            </a:ln>
          </p:spPr>
        </p:cxnSp>
        <p:cxnSp>
          <p:nvCxnSpPr>
            <p:cNvPr id="19604" name="AutoShape 14"/>
            <p:cNvCxnSpPr>
              <a:cxnSpLocks noChangeShapeType="1"/>
              <a:stCxn id="19600" idx="2"/>
              <a:endCxn id="19599" idx="0"/>
            </p:cNvCxnSpPr>
            <p:nvPr/>
          </p:nvCxnSpPr>
          <p:spPr bwMode="auto">
            <a:xfrm>
              <a:off x="600" y="3298"/>
              <a:ext cx="0" cy="119"/>
            </a:xfrm>
            <a:prstGeom prst="straightConnector1">
              <a:avLst/>
            </a:prstGeom>
            <a:noFill/>
            <a:ln w="9525">
              <a:solidFill>
                <a:schemeClr val="tx1"/>
              </a:solidFill>
              <a:round/>
              <a:headEnd/>
              <a:tailEnd/>
            </a:ln>
          </p:spPr>
        </p:cxnSp>
        <p:grpSp>
          <p:nvGrpSpPr>
            <p:cNvPr id="19605" name="Group 15"/>
            <p:cNvGrpSpPr>
              <a:grpSpLocks/>
            </p:cNvGrpSpPr>
            <p:nvPr/>
          </p:nvGrpSpPr>
          <p:grpSpPr bwMode="auto">
            <a:xfrm>
              <a:off x="1776" y="2640"/>
              <a:ext cx="1104" cy="1714"/>
              <a:chOff x="1152" y="2640"/>
              <a:chExt cx="1104" cy="1714"/>
            </a:xfrm>
          </p:grpSpPr>
          <p:sp>
            <p:nvSpPr>
              <p:cNvPr id="19632" name="Text Box 16"/>
              <p:cNvSpPr txBox="1">
                <a:spLocks noChangeArrowheads="1"/>
              </p:cNvSpPr>
              <p:nvPr/>
            </p:nvSpPr>
            <p:spPr bwMode="auto">
              <a:xfrm>
                <a:off x="1536" y="2640"/>
                <a:ext cx="240" cy="265"/>
              </a:xfrm>
              <a:prstGeom prst="rect">
                <a:avLst/>
              </a:prstGeom>
              <a:noFill/>
              <a:ln w="9525">
                <a:noFill/>
                <a:miter lim="800000"/>
                <a:headEnd/>
                <a:tailEnd/>
              </a:ln>
            </p:spPr>
            <p:txBody>
              <a:bodyPr>
                <a:spAutoFit/>
              </a:bodyPr>
              <a:lstStyle/>
              <a:p>
                <a:pPr algn="ctr">
                  <a:spcBef>
                    <a:spcPct val="50000"/>
                  </a:spcBef>
                </a:pPr>
                <a:r>
                  <a:rPr lang="en-US" i="1"/>
                  <a:t>e</a:t>
                </a:r>
              </a:p>
            </p:txBody>
          </p:sp>
          <p:sp>
            <p:nvSpPr>
              <p:cNvPr id="19633" name="Text Box 17"/>
              <p:cNvSpPr txBox="1">
                <a:spLocks noChangeArrowheads="1"/>
              </p:cNvSpPr>
              <p:nvPr/>
            </p:nvSpPr>
            <p:spPr bwMode="auto">
              <a:xfrm>
                <a:off x="1152" y="3408"/>
                <a:ext cx="240" cy="265"/>
              </a:xfrm>
              <a:prstGeom prst="rect">
                <a:avLst/>
              </a:prstGeom>
              <a:noFill/>
              <a:ln w="9525">
                <a:noFill/>
                <a:miter lim="800000"/>
                <a:headEnd/>
                <a:tailEnd/>
              </a:ln>
            </p:spPr>
            <p:txBody>
              <a:bodyPr>
                <a:spAutoFit/>
              </a:bodyPr>
              <a:lstStyle/>
              <a:p>
                <a:pPr algn="ctr">
                  <a:spcBef>
                    <a:spcPct val="50000"/>
                  </a:spcBef>
                </a:pPr>
                <a:r>
                  <a:rPr lang="en-US" i="1"/>
                  <a:t>p</a:t>
                </a:r>
              </a:p>
            </p:txBody>
          </p:sp>
          <p:sp>
            <p:nvSpPr>
              <p:cNvPr id="19634" name="Text Box 18"/>
              <p:cNvSpPr txBox="1">
                <a:spLocks noChangeArrowheads="1"/>
              </p:cNvSpPr>
              <p:nvPr/>
            </p:nvSpPr>
            <p:spPr bwMode="auto">
              <a:xfrm>
                <a:off x="1296" y="3024"/>
                <a:ext cx="240" cy="265"/>
              </a:xfrm>
              <a:prstGeom prst="rect">
                <a:avLst/>
              </a:prstGeom>
              <a:noFill/>
              <a:ln w="9525">
                <a:noFill/>
                <a:miter lim="800000"/>
                <a:headEnd/>
                <a:tailEnd/>
              </a:ln>
            </p:spPr>
            <p:txBody>
              <a:bodyPr>
                <a:spAutoFit/>
              </a:bodyPr>
              <a:lstStyle/>
              <a:p>
                <a:pPr algn="ctr">
                  <a:spcBef>
                    <a:spcPct val="50000"/>
                  </a:spcBef>
                </a:pPr>
                <a:r>
                  <a:rPr lang="en-US" i="1"/>
                  <a:t>h</a:t>
                </a:r>
              </a:p>
            </p:txBody>
          </p:sp>
          <p:sp>
            <p:nvSpPr>
              <p:cNvPr id="19635" name="Text Box 19"/>
              <p:cNvSpPr txBox="1">
                <a:spLocks noChangeArrowheads="1"/>
              </p:cNvSpPr>
              <p:nvPr/>
            </p:nvSpPr>
            <p:spPr bwMode="auto">
              <a:xfrm>
                <a:off x="1728" y="3408"/>
                <a:ext cx="240" cy="265"/>
              </a:xfrm>
              <a:prstGeom prst="rect">
                <a:avLst/>
              </a:prstGeom>
              <a:noFill/>
              <a:ln w="9525">
                <a:noFill/>
                <a:miter lim="800000"/>
                <a:headEnd/>
                <a:tailEnd/>
              </a:ln>
            </p:spPr>
            <p:txBody>
              <a:bodyPr>
                <a:spAutoFit/>
              </a:bodyPr>
              <a:lstStyle/>
              <a:p>
                <a:pPr algn="ctr">
                  <a:spcBef>
                    <a:spcPct val="50000"/>
                  </a:spcBef>
                </a:pPr>
                <a:r>
                  <a:rPr lang="en-US" i="1"/>
                  <a:t>f</a:t>
                </a:r>
              </a:p>
            </p:txBody>
          </p:sp>
          <p:sp>
            <p:nvSpPr>
              <p:cNvPr id="19636" name="Text Box 20"/>
              <p:cNvSpPr txBox="1">
                <a:spLocks noChangeArrowheads="1"/>
              </p:cNvSpPr>
              <p:nvPr/>
            </p:nvSpPr>
            <p:spPr bwMode="auto">
              <a:xfrm>
                <a:off x="1728" y="3024"/>
                <a:ext cx="240" cy="265"/>
              </a:xfrm>
              <a:prstGeom prst="rect">
                <a:avLst/>
              </a:prstGeom>
              <a:noFill/>
              <a:ln w="9525">
                <a:noFill/>
                <a:miter lim="800000"/>
                <a:headEnd/>
                <a:tailEnd/>
              </a:ln>
            </p:spPr>
            <p:txBody>
              <a:bodyPr>
                <a:spAutoFit/>
              </a:bodyPr>
              <a:lstStyle/>
              <a:p>
                <a:pPr algn="ctr">
                  <a:spcBef>
                    <a:spcPct val="50000"/>
                  </a:spcBef>
                </a:pPr>
                <a:r>
                  <a:rPr lang="en-US" i="1"/>
                  <a:t>r</a:t>
                </a:r>
              </a:p>
            </p:txBody>
          </p:sp>
          <p:sp>
            <p:nvSpPr>
              <p:cNvPr id="19637" name="Text Box 21"/>
              <p:cNvSpPr txBox="1">
                <a:spLocks noChangeArrowheads="1"/>
              </p:cNvSpPr>
              <p:nvPr/>
            </p:nvSpPr>
            <p:spPr bwMode="auto">
              <a:xfrm>
                <a:off x="1440" y="3408"/>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19638" name="Text Box 22"/>
              <p:cNvSpPr txBox="1">
                <a:spLocks noChangeArrowheads="1"/>
              </p:cNvSpPr>
              <p:nvPr/>
            </p:nvSpPr>
            <p:spPr bwMode="auto">
              <a:xfrm>
                <a:off x="1152" y="3753"/>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19639" name="Text Box 23"/>
              <p:cNvSpPr txBox="1">
                <a:spLocks noChangeArrowheads="1"/>
              </p:cNvSpPr>
              <p:nvPr/>
            </p:nvSpPr>
            <p:spPr bwMode="auto">
              <a:xfrm>
                <a:off x="1584" y="3753"/>
                <a:ext cx="240" cy="265"/>
              </a:xfrm>
              <a:prstGeom prst="rect">
                <a:avLst/>
              </a:prstGeom>
              <a:noFill/>
              <a:ln w="9525">
                <a:noFill/>
                <a:miter lim="800000"/>
                <a:headEnd/>
                <a:tailEnd/>
              </a:ln>
            </p:spPr>
            <p:txBody>
              <a:bodyPr>
                <a:spAutoFit/>
              </a:bodyPr>
              <a:lstStyle/>
              <a:p>
                <a:pPr algn="ctr">
                  <a:spcBef>
                    <a:spcPct val="50000"/>
                  </a:spcBef>
                </a:pPr>
                <a:r>
                  <a:rPr lang="en-US" i="1"/>
                  <a:t>c</a:t>
                </a:r>
              </a:p>
            </p:txBody>
          </p:sp>
          <p:sp>
            <p:nvSpPr>
              <p:cNvPr id="19640" name="Text Box 24"/>
              <p:cNvSpPr txBox="1">
                <a:spLocks noChangeArrowheads="1"/>
              </p:cNvSpPr>
              <p:nvPr/>
            </p:nvSpPr>
            <p:spPr bwMode="auto">
              <a:xfrm>
                <a:off x="1776" y="3792"/>
                <a:ext cx="480" cy="243"/>
              </a:xfrm>
              <a:prstGeom prst="rect">
                <a:avLst/>
              </a:prstGeom>
              <a:noFill/>
              <a:ln w="9525">
                <a:noFill/>
                <a:miter lim="800000"/>
                <a:headEnd/>
                <a:tailEnd/>
              </a:ln>
            </p:spPr>
            <p:txBody>
              <a:bodyPr>
                <a:spAutoFit/>
              </a:bodyPr>
              <a:lstStyle/>
              <a:p>
                <a:pPr algn="ctr">
                  <a:spcBef>
                    <a:spcPct val="50000"/>
                  </a:spcBef>
                </a:pPr>
                <a:r>
                  <a:rPr lang="en-US" sz="1600" dirty="0"/>
                  <a:t>G</a:t>
                </a:r>
              </a:p>
            </p:txBody>
          </p:sp>
          <p:sp>
            <p:nvSpPr>
              <p:cNvPr id="19641" name="Text Box 25"/>
              <p:cNvSpPr txBox="1">
                <a:spLocks noChangeArrowheads="1"/>
              </p:cNvSpPr>
              <p:nvPr/>
            </p:nvSpPr>
            <p:spPr bwMode="auto">
              <a:xfrm>
                <a:off x="1584" y="4089"/>
                <a:ext cx="240" cy="265"/>
              </a:xfrm>
              <a:prstGeom prst="rect">
                <a:avLst/>
              </a:prstGeom>
              <a:noFill/>
              <a:ln w="9525">
                <a:noFill/>
                <a:miter lim="800000"/>
                <a:headEnd/>
                <a:tailEnd/>
              </a:ln>
            </p:spPr>
            <p:txBody>
              <a:bodyPr>
                <a:spAutoFit/>
              </a:bodyPr>
              <a:lstStyle/>
              <a:p>
                <a:pPr algn="ctr">
                  <a:spcBef>
                    <a:spcPct val="50000"/>
                  </a:spcBef>
                </a:pPr>
                <a:r>
                  <a:rPr lang="en-US" i="1"/>
                  <a:t>a</a:t>
                </a:r>
              </a:p>
            </p:txBody>
          </p:sp>
          <p:cxnSp>
            <p:nvCxnSpPr>
              <p:cNvPr id="19642" name="AutoShape 26"/>
              <p:cNvCxnSpPr>
                <a:cxnSpLocks noChangeShapeType="1"/>
                <a:stCxn id="19632" idx="2"/>
                <a:endCxn id="19634" idx="0"/>
              </p:cNvCxnSpPr>
              <p:nvPr/>
            </p:nvCxnSpPr>
            <p:spPr bwMode="auto">
              <a:xfrm flipH="1">
                <a:off x="1416" y="2905"/>
                <a:ext cx="240" cy="119"/>
              </a:xfrm>
              <a:prstGeom prst="straightConnector1">
                <a:avLst/>
              </a:prstGeom>
              <a:noFill/>
              <a:ln w="9525">
                <a:solidFill>
                  <a:schemeClr val="tx1"/>
                </a:solidFill>
                <a:round/>
                <a:headEnd/>
                <a:tailEnd/>
              </a:ln>
            </p:spPr>
          </p:cxnSp>
          <p:cxnSp>
            <p:nvCxnSpPr>
              <p:cNvPr id="19643" name="AutoShape 27"/>
              <p:cNvCxnSpPr>
                <a:cxnSpLocks noChangeShapeType="1"/>
                <a:stCxn id="19632" idx="2"/>
                <a:endCxn id="19636" idx="0"/>
              </p:cNvCxnSpPr>
              <p:nvPr/>
            </p:nvCxnSpPr>
            <p:spPr bwMode="auto">
              <a:xfrm>
                <a:off x="1656" y="2905"/>
                <a:ext cx="192" cy="119"/>
              </a:xfrm>
              <a:prstGeom prst="straightConnector1">
                <a:avLst/>
              </a:prstGeom>
              <a:noFill/>
              <a:ln w="9525">
                <a:solidFill>
                  <a:schemeClr val="tx1"/>
                </a:solidFill>
                <a:round/>
                <a:headEnd/>
                <a:tailEnd/>
              </a:ln>
            </p:spPr>
          </p:cxnSp>
          <p:cxnSp>
            <p:nvCxnSpPr>
              <p:cNvPr id="19644" name="AutoShape 28"/>
              <p:cNvCxnSpPr>
                <a:cxnSpLocks noChangeShapeType="1"/>
                <a:stCxn id="19634" idx="2"/>
                <a:endCxn id="19633" idx="0"/>
              </p:cNvCxnSpPr>
              <p:nvPr/>
            </p:nvCxnSpPr>
            <p:spPr bwMode="auto">
              <a:xfrm flipH="1">
                <a:off x="1272" y="3289"/>
                <a:ext cx="144" cy="119"/>
              </a:xfrm>
              <a:prstGeom prst="straightConnector1">
                <a:avLst/>
              </a:prstGeom>
              <a:noFill/>
              <a:ln w="9525">
                <a:solidFill>
                  <a:schemeClr val="tx1"/>
                </a:solidFill>
                <a:round/>
                <a:headEnd/>
                <a:tailEnd/>
              </a:ln>
            </p:spPr>
          </p:cxnSp>
          <p:cxnSp>
            <p:nvCxnSpPr>
              <p:cNvPr id="19645" name="AutoShape 29"/>
              <p:cNvCxnSpPr>
                <a:cxnSpLocks noChangeShapeType="1"/>
                <a:stCxn id="19634" idx="2"/>
                <a:endCxn id="19637" idx="0"/>
              </p:cNvCxnSpPr>
              <p:nvPr/>
            </p:nvCxnSpPr>
            <p:spPr bwMode="auto">
              <a:xfrm>
                <a:off x="1416" y="3289"/>
                <a:ext cx="144" cy="119"/>
              </a:xfrm>
              <a:prstGeom prst="straightConnector1">
                <a:avLst/>
              </a:prstGeom>
              <a:noFill/>
              <a:ln w="9525">
                <a:solidFill>
                  <a:schemeClr val="tx1"/>
                </a:solidFill>
                <a:round/>
                <a:headEnd/>
                <a:tailEnd/>
              </a:ln>
            </p:spPr>
          </p:cxnSp>
          <p:cxnSp>
            <p:nvCxnSpPr>
              <p:cNvPr id="19646" name="AutoShape 30"/>
              <p:cNvCxnSpPr>
                <a:cxnSpLocks noChangeShapeType="1"/>
                <a:stCxn id="19636" idx="2"/>
                <a:endCxn id="19635" idx="0"/>
              </p:cNvCxnSpPr>
              <p:nvPr/>
            </p:nvCxnSpPr>
            <p:spPr bwMode="auto">
              <a:xfrm>
                <a:off x="1848" y="3289"/>
                <a:ext cx="0" cy="119"/>
              </a:xfrm>
              <a:prstGeom prst="straightConnector1">
                <a:avLst/>
              </a:prstGeom>
              <a:noFill/>
              <a:ln w="9525">
                <a:solidFill>
                  <a:schemeClr val="tx1"/>
                </a:solidFill>
                <a:round/>
                <a:headEnd/>
                <a:tailEnd/>
              </a:ln>
            </p:spPr>
          </p:cxnSp>
          <p:cxnSp>
            <p:nvCxnSpPr>
              <p:cNvPr id="19647" name="AutoShape 31"/>
              <p:cNvCxnSpPr>
                <a:cxnSpLocks noChangeShapeType="1"/>
                <a:stCxn id="19633" idx="2"/>
                <a:endCxn id="19638" idx="0"/>
              </p:cNvCxnSpPr>
              <p:nvPr/>
            </p:nvCxnSpPr>
            <p:spPr bwMode="auto">
              <a:xfrm>
                <a:off x="1272" y="3673"/>
                <a:ext cx="0" cy="80"/>
              </a:xfrm>
              <a:prstGeom prst="straightConnector1">
                <a:avLst/>
              </a:prstGeom>
              <a:noFill/>
              <a:ln w="9525">
                <a:solidFill>
                  <a:schemeClr val="tx1"/>
                </a:solidFill>
                <a:round/>
                <a:headEnd/>
                <a:tailEnd/>
              </a:ln>
            </p:spPr>
          </p:cxnSp>
          <p:cxnSp>
            <p:nvCxnSpPr>
              <p:cNvPr id="19648" name="AutoShape 32"/>
              <p:cNvCxnSpPr>
                <a:cxnSpLocks noChangeShapeType="1"/>
                <a:stCxn id="19635" idx="2"/>
                <a:endCxn id="19639" idx="0"/>
              </p:cNvCxnSpPr>
              <p:nvPr/>
            </p:nvCxnSpPr>
            <p:spPr bwMode="auto">
              <a:xfrm flipH="1">
                <a:off x="1704" y="3673"/>
                <a:ext cx="144" cy="80"/>
              </a:xfrm>
              <a:prstGeom prst="straightConnector1">
                <a:avLst/>
              </a:prstGeom>
              <a:noFill/>
              <a:ln w="9525">
                <a:solidFill>
                  <a:schemeClr val="tx1"/>
                </a:solidFill>
                <a:round/>
                <a:headEnd/>
                <a:tailEnd/>
              </a:ln>
            </p:spPr>
          </p:cxnSp>
          <p:cxnSp>
            <p:nvCxnSpPr>
              <p:cNvPr id="19649" name="AutoShape 33"/>
              <p:cNvCxnSpPr>
                <a:cxnSpLocks noChangeShapeType="1"/>
                <a:stCxn id="19635" idx="2"/>
                <a:endCxn id="19640" idx="0"/>
              </p:cNvCxnSpPr>
              <p:nvPr/>
            </p:nvCxnSpPr>
            <p:spPr bwMode="auto">
              <a:xfrm>
                <a:off x="1848" y="3673"/>
                <a:ext cx="168" cy="119"/>
              </a:xfrm>
              <a:prstGeom prst="straightConnector1">
                <a:avLst/>
              </a:prstGeom>
              <a:noFill/>
              <a:ln w="9525">
                <a:solidFill>
                  <a:schemeClr val="tx1"/>
                </a:solidFill>
                <a:round/>
                <a:headEnd/>
                <a:tailEnd/>
              </a:ln>
            </p:spPr>
          </p:cxnSp>
          <p:cxnSp>
            <p:nvCxnSpPr>
              <p:cNvPr id="19650" name="AutoShape 34"/>
              <p:cNvCxnSpPr>
                <a:cxnSpLocks noChangeShapeType="1"/>
                <a:stCxn id="19639" idx="2"/>
                <a:endCxn id="19641" idx="0"/>
              </p:cNvCxnSpPr>
              <p:nvPr/>
            </p:nvCxnSpPr>
            <p:spPr bwMode="auto">
              <a:xfrm>
                <a:off x="1704" y="4018"/>
                <a:ext cx="0" cy="71"/>
              </a:xfrm>
              <a:prstGeom prst="straightConnector1">
                <a:avLst/>
              </a:prstGeom>
              <a:noFill/>
              <a:ln w="9525">
                <a:solidFill>
                  <a:schemeClr val="tx1"/>
                </a:solidFill>
                <a:round/>
                <a:headEnd/>
                <a:tailEnd/>
              </a:ln>
            </p:spPr>
          </p:cxnSp>
        </p:grpSp>
        <p:sp>
          <p:nvSpPr>
            <p:cNvPr id="19606" name="Text Box 35"/>
            <p:cNvSpPr txBox="1">
              <a:spLocks noChangeArrowheads="1"/>
            </p:cNvSpPr>
            <p:nvPr/>
          </p:nvSpPr>
          <p:spPr bwMode="auto">
            <a:xfrm>
              <a:off x="3264" y="2994"/>
              <a:ext cx="240" cy="265"/>
            </a:xfrm>
            <a:prstGeom prst="rect">
              <a:avLst/>
            </a:prstGeom>
            <a:noFill/>
            <a:ln w="9525">
              <a:noFill/>
              <a:miter lim="800000"/>
              <a:headEnd/>
              <a:tailEnd/>
            </a:ln>
          </p:spPr>
          <p:txBody>
            <a:bodyPr>
              <a:spAutoFit/>
            </a:bodyPr>
            <a:lstStyle/>
            <a:p>
              <a:pPr algn="ctr">
                <a:spcBef>
                  <a:spcPct val="50000"/>
                </a:spcBef>
              </a:pPr>
              <a:r>
                <a:rPr lang="en-US" i="1"/>
                <a:t>q</a:t>
              </a:r>
            </a:p>
          </p:txBody>
        </p:sp>
        <p:cxnSp>
          <p:nvCxnSpPr>
            <p:cNvPr id="19607" name="AutoShape 36"/>
            <p:cNvCxnSpPr>
              <a:cxnSpLocks noChangeShapeType="1"/>
              <a:stCxn id="19598" idx="2"/>
              <a:endCxn id="19606" idx="0"/>
            </p:cNvCxnSpPr>
            <p:nvPr/>
          </p:nvCxnSpPr>
          <p:spPr bwMode="auto">
            <a:xfrm>
              <a:off x="3384" y="2905"/>
              <a:ext cx="0" cy="89"/>
            </a:xfrm>
            <a:prstGeom prst="straightConnector1">
              <a:avLst/>
            </a:prstGeom>
            <a:noFill/>
            <a:ln w="9525">
              <a:solidFill>
                <a:schemeClr val="tx1"/>
              </a:solidFill>
              <a:round/>
              <a:headEnd/>
              <a:tailEnd/>
            </a:ln>
          </p:spPr>
        </p:cxnSp>
        <p:grpSp>
          <p:nvGrpSpPr>
            <p:cNvPr id="19608" name="Group 37"/>
            <p:cNvGrpSpPr>
              <a:grpSpLocks/>
            </p:cNvGrpSpPr>
            <p:nvPr/>
          </p:nvGrpSpPr>
          <p:grpSpPr bwMode="auto">
            <a:xfrm>
              <a:off x="624" y="3024"/>
              <a:ext cx="1104" cy="1714"/>
              <a:chOff x="1152" y="2640"/>
              <a:chExt cx="1104" cy="1714"/>
            </a:xfrm>
          </p:grpSpPr>
          <p:sp>
            <p:nvSpPr>
              <p:cNvPr id="19613" name="Text Box 38"/>
              <p:cNvSpPr txBox="1">
                <a:spLocks noChangeArrowheads="1"/>
              </p:cNvSpPr>
              <p:nvPr/>
            </p:nvSpPr>
            <p:spPr bwMode="auto">
              <a:xfrm>
                <a:off x="1536" y="2640"/>
                <a:ext cx="240" cy="265"/>
              </a:xfrm>
              <a:prstGeom prst="rect">
                <a:avLst/>
              </a:prstGeom>
              <a:noFill/>
              <a:ln w="9525">
                <a:noFill/>
                <a:miter lim="800000"/>
                <a:headEnd/>
                <a:tailEnd/>
              </a:ln>
            </p:spPr>
            <p:txBody>
              <a:bodyPr>
                <a:spAutoFit/>
              </a:bodyPr>
              <a:lstStyle/>
              <a:p>
                <a:pPr algn="ctr">
                  <a:spcBef>
                    <a:spcPct val="50000"/>
                  </a:spcBef>
                </a:pPr>
                <a:r>
                  <a:rPr lang="en-US" i="1"/>
                  <a:t>e</a:t>
                </a:r>
              </a:p>
            </p:txBody>
          </p:sp>
          <p:sp>
            <p:nvSpPr>
              <p:cNvPr id="19614" name="Text Box 39"/>
              <p:cNvSpPr txBox="1">
                <a:spLocks noChangeArrowheads="1"/>
              </p:cNvSpPr>
              <p:nvPr/>
            </p:nvSpPr>
            <p:spPr bwMode="auto">
              <a:xfrm>
                <a:off x="1152" y="3408"/>
                <a:ext cx="240" cy="265"/>
              </a:xfrm>
              <a:prstGeom prst="rect">
                <a:avLst/>
              </a:prstGeom>
              <a:noFill/>
              <a:ln w="9525">
                <a:noFill/>
                <a:miter lim="800000"/>
                <a:headEnd/>
                <a:tailEnd/>
              </a:ln>
            </p:spPr>
            <p:txBody>
              <a:bodyPr>
                <a:spAutoFit/>
              </a:bodyPr>
              <a:lstStyle/>
              <a:p>
                <a:pPr algn="ctr">
                  <a:spcBef>
                    <a:spcPct val="50000"/>
                  </a:spcBef>
                </a:pPr>
                <a:r>
                  <a:rPr lang="en-US" i="1"/>
                  <a:t>p</a:t>
                </a:r>
              </a:p>
            </p:txBody>
          </p:sp>
          <p:sp>
            <p:nvSpPr>
              <p:cNvPr id="19615" name="Text Box 40"/>
              <p:cNvSpPr txBox="1">
                <a:spLocks noChangeArrowheads="1"/>
              </p:cNvSpPr>
              <p:nvPr/>
            </p:nvSpPr>
            <p:spPr bwMode="auto">
              <a:xfrm>
                <a:off x="1296" y="3024"/>
                <a:ext cx="240" cy="265"/>
              </a:xfrm>
              <a:prstGeom prst="rect">
                <a:avLst/>
              </a:prstGeom>
              <a:noFill/>
              <a:ln w="9525">
                <a:noFill/>
                <a:miter lim="800000"/>
                <a:headEnd/>
                <a:tailEnd/>
              </a:ln>
            </p:spPr>
            <p:txBody>
              <a:bodyPr>
                <a:spAutoFit/>
              </a:bodyPr>
              <a:lstStyle/>
              <a:p>
                <a:pPr algn="ctr">
                  <a:spcBef>
                    <a:spcPct val="50000"/>
                  </a:spcBef>
                </a:pPr>
                <a:r>
                  <a:rPr lang="en-US" i="1"/>
                  <a:t>h</a:t>
                </a:r>
              </a:p>
            </p:txBody>
          </p:sp>
          <p:sp>
            <p:nvSpPr>
              <p:cNvPr id="19616" name="Text Box 41"/>
              <p:cNvSpPr txBox="1">
                <a:spLocks noChangeArrowheads="1"/>
              </p:cNvSpPr>
              <p:nvPr/>
            </p:nvSpPr>
            <p:spPr bwMode="auto">
              <a:xfrm>
                <a:off x="1728" y="3408"/>
                <a:ext cx="240" cy="265"/>
              </a:xfrm>
              <a:prstGeom prst="rect">
                <a:avLst/>
              </a:prstGeom>
              <a:noFill/>
              <a:ln w="9525">
                <a:noFill/>
                <a:miter lim="800000"/>
                <a:headEnd/>
                <a:tailEnd/>
              </a:ln>
            </p:spPr>
            <p:txBody>
              <a:bodyPr>
                <a:spAutoFit/>
              </a:bodyPr>
              <a:lstStyle/>
              <a:p>
                <a:pPr algn="ctr">
                  <a:spcBef>
                    <a:spcPct val="50000"/>
                  </a:spcBef>
                </a:pPr>
                <a:r>
                  <a:rPr lang="en-US" i="1"/>
                  <a:t>f</a:t>
                </a:r>
              </a:p>
            </p:txBody>
          </p:sp>
          <p:sp>
            <p:nvSpPr>
              <p:cNvPr id="19617" name="Text Box 42"/>
              <p:cNvSpPr txBox="1">
                <a:spLocks noChangeArrowheads="1"/>
              </p:cNvSpPr>
              <p:nvPr/>
            </p:nvSpPr>
            <p:spPr bwMode="auto">
              <a:xfrm>
                <a:off x="1728" y="3024"/>
                <a:ext cx="240" cy="265"/>
              </a:xfrm>
              <a:prstGeom prst="rect">
                <a:avLst/>
              </a:prstGeom>
              <a:noFill/>
              <a:ln w="9525">
                <a:noFill/>
                <a:miter lim="800000"/>
                <a:headEnd/>
                <a:tailEnd/>
              </a:ln>
            </p:spPr>
            <p:txBody>
              <a:bodyPr>
                <a:spAutoFit/>
              </a:bodyPr>
              <a:lstStyle/>
              <a:p>
                <a:pPr algn="ctr">
                  <a:spcBef>
                    <a:spcPct val="50000"/>
                  </a:spcBef>
                </a:pPr>
                <a:r>
                  <a:rPr lang="en-US" i="1"/>
                  <a:t>r</a:t>
                </a:r>
              </a:p>
            </p:txBody>
          </p:sp>
          <p:sp>
            <p:nvSpPr>
              <p:cNvPr id="19618" name="Text Box 43"/>
              <p:cNvSpPr txBox="1">
                <a:spLocks noChangeArrowheads="1"/>
              </p:cNvSpPr>
              <p:nvPr/>
            </p:nvSpPr>
            <p:spPr bwMode="auto">
              <a:xfrm>
                <a:off x="1440" y="3408"/>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19619" name="Text Box 44"/>
              <p:cNvSpPr txBox="1">
                <a:spLocks noChangeArrowheads="1"/>
              </p:cNvSpPr>
              <p:nvPr/>
            </p:nvSpPr>
            <p:spPr bwMode="auto">
              <a:xfrm>
                <a:off x="1152" y="3753"/>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19620" name="Text Box 45"/>
              <p:cNvSpPr txBox="1">
                <a:spLocks noChangeArrowheads="1"/>
              </p:cNvSpPr>
              <p:nvPr/>
            </p:nvSpPr>
            <p:spPr bwMode="auto">
              <a:xfrm>
                <a:off x="1584" y="3753"/>
                <a:ext cx="240" cy="265"/>
              </a:xfrm>
              <a:prstGeom prst="rect">
                <a:avLst/>
              </a:prstGeom>
              <a:noFill/>
              <a:ln w="9525">
                <a:noFill/>
                <a:miter lim="800000"/>
                <a:headEnd/>
                <a:tailEnd/>
              </a:ln>
            </p:spPr>
            <p:txBody>
              <a:bodyPr>
                <a:spAutoFit/>
              </a:bodyPr>
              <a:lstStyle/>
              <a:p>
                <a:pPr algn="ctr">
                  <a:spcBef>
                    <a:spcPct val="50000"/>
                  </a:spcBef>
                </a:pPr>
                <a:r>
                  <a:rPr lang="en-US" i="1"/>
                  <a:t>c</a:t>
                </a:r>
              </a:p>
            </p:txBody>
          </p:sp>
          <p:sp>
            <p:nvSpPr>
              <p:cNvPr id="19621" name="Text Box 46"/>
              <p:cNvSpPr txBox="1">
                <a:spLocks noChangeArrowheads="1"/>
              </p:cNvSpPr>
              <p:nvPr/>
            </p:nvSpPr>
            <p:spPr bwMode="auto">
              <a:xfrm>
                <a:off x="1776" y="3792"/>
                <a:ext cx="480" cy="243"/>
              </a:xfrm>
              <a:prstGeom prst="rect">
                <a:avLst/>
              </a:prstGeom>
              <a:noFill/>
              <a:ln w="9525">
                <a:noFill/>
                <a:miter lim="800000"/>
                <a:headEnd/>
                <a:tailEnd/>
              </a:ln>
            </p:spPr>
            <p:txBody>
              <a:bodyPr>
                <a:spAutoFit/>
              </a:bodyPr>
              <a:lstStyle/>
              <a:p>
                <a:pPr algn="ctr">
                  <a:spcBef>
                    <a:spcPct val="50000"/>
                  </a:spcBef>
                </a:pPr>
                <a:r>
                  <a:rPr lang="en-US" sz="1600" dirty="0"/>
                  <a:t>G</a:t>
                </a:r>
              </a:p>
            </p:txBody>
          </p:sp>
          <p:sp>
            <p:nvSpPr>
              <p:cNvPr id="19622" name="Text Box 47"/>
              <p:cNvSpPr txBox="1">
                <a:spLocks noChangeArrowheads="1"/>
              </p:cNvSpPr>
              <p:nvPr/>
            </p:nvSpPr>
            <p:spPr bwMode="auto">
              <a:xfrm>
                <a:off x="1584" y="4089"/>
                <a:ext cx="240" cy="265"/>
              </a:xfrm>
              <a:prstGeom prst="rect">
                <a:avLst/>
              </a:prstGeom>
              <a:noFill/>
              <a:ln w="9525">
                <a:noFill/>
                <a:miter lim="800000"/>
                <a:headEnd/>
                <a:tailEnd/>
              </a:ln>
            </p:spPr>
            <p:txBody>
              <a:bodyPr>
                <a:spAutoFit/>
              </a:bodyPr>
              <a:lstStyle/>
              <a:p>
                <a:pPr algn="ctr">
                  <a:spcBef>
                    <a:spcPct val="50000"/>
                  </a:spcBef>
                </a:pPr>
                <a:r>
                  <a:rPr lang="en-US" i="1"/>
                  <a:t>a</a:t>
                </a:r>
              </a:p>
            </p:txBody>
          </p:sp>
          <p:cxnSp>
            <p:nvCxnSpPr>
              <p:cNvPr id="19623" name="AutoShape 48"/>
              <p:cNvCxnSpPr>
                <a:cxnSpLocks noChangeShapeType="1"/>
                <a:stCxn id="19613" idx="2"/>
                <a:endCxn id="19615" idx="0"/>
              </p:cNvCxnSpPr>
              <p:nvPr/>
            </p:nvCxnSpPr>
            <p:spPr bwMode="auto">
              <a:xfrm flipH="1">
                <a:off x="1416" y="2905"/>
                <a:ext cx="240" cy="119"/>
              </a:xfrm>
              <a:prstGeom prst="straightConnector1">
                <a:avLst/>
              </a:prstGeom>
              <a:noFill/>
              <a:ln w="9525">
                <a:solidFill>
                  <a:schemeClr val="tx1"/>
                </a:solidFill>
                <a:round/>
                <a:headEnd/>
                <a:tailEnd/>
              </a:ln>
            </p:spPr>
          </p:cxnSp>
          <p:cxnSp>
            <p:nvCxnSpPr>
              <p:cNvPr id="19624" name="AutoShape 49"/>
              <p:cNvCxnSpPr>
                <a:cxnSpLocks noChangeShapeType="1"/>
                <a:stCxn id="19613" idx="2"/>
                <a:endCxn id="19617" idx="0"/>
              </p:cNvCxnSpPr>
              <p:nvPr/>
            </p:nvCxnSpPr>
            <p:spPr bwMode="auto">
              <a:xfrm>
                <a:off x="1656" y="2905"/>
                <a:ext cx="192" cy="119"/>
              </a:xfrm>
              <a:prstGeom prst="straightConnector1">
                <a:avLst/>
              </a:prstGeom>
              <a:noFill/>
              <a:ln w="9525">
                <a:solidFill>
                  <a:schemeClr val="tx1"/>
                </a:solidFill>
                <a:round/>
                <a:headEnd/>
                <a:tailEnd/>
              </a:ln>
            </p:spPr>
          </p:cxnSp>
          <p:cxnSp>
            <p:nvCxnSpPr>
              <p:cNvPr id="19625" name="AutoShape 50"/>
              <p:cNvCxnSpPr>
                <a:cxnSpLocks noChangeShapeType="1"/>
                <a:stCxn id="19615" idx="2"/>
                <a:endCxn id="19614" idx="0"/>
              </p:cNvCxnSpPr>
              <p:nvPr/>
            </p:nvCxnSpPr>
            <p:spPr bwMode="auto">
              <a:xfrm flipH="1">
                <a:off x="1272" y="3289"/>
                <a:ext cx="144" cy="119"/>
              </a:xfrm>
              <a:prstGeom prst="straightConnector1">
                <a:avLst/>
              </a:prstGeom>
              <a:noFill/>
              <a:ln w="9525">
                <a:solidFill>
                  <a:schemeClr val="tx1"/>
                </a:solidFill>
                <a:round/>
                <a:headEnd/>
                <a:tailEnd/>
              </a:ln>
            </p:spPr>
          </p:cxnSp>
          <p:cxnSp>
            <p:nvCxnSpPr>
              <p:cNvPr id="19626" name="AutoShape 51"/>
              <p:cNvCxnSpPr>
                <a:cxnSpLocks noChangeShapeType="1"/>
                <a:stCxn id="19615" idx="2"/>
                <a:endCxn id="19618" idx="0"/>
              </p:cNvCxnSpPr>
              <p:nvPr/>
            </p:nvCxnSpPr>
            <p:spPr bwMode="auto">
              <a:xfrm>
                <a:off x="1416" y="3289"/>
                <a:ext cx="144" cy="119"/>
              </a:xfrm>
              <a:prstGeom prst="straightConnector1">
                <a:avLst/>
              </a:prstGeom>
              <a:noFill/>
              <a:ln w="9525">
                <a:solidFill>
                  <a:schemeClr val="tx1"/>
                </a:solidFill>
                <a:round/>
                <a:headEnd/>
                <a:tailEnd/>
              </a:ln>
            </p:spPr>
          </p:cxnSp>
          <p:cxnSp>
            <p:nvCxnSpPr>
              <p:cNvPr id="19627" name="AutoShape 52"/>
              <p:cNvCxnSpPr>
                <a:cxnSpLocks noChangeShapeType="1"/>
                <a:stCxn id="19617" idx="2"/>
                <a:endCxn id="19616" idx="0"/>
              </p:cNvCxnSpPr>
              <p:nvPr/>
            </p:nvCxnSpPr>
            <p:spPr bwMode="auto">
              <a:xfrm>
                <a:off x="1848" y="3289"/>
                <a:ext cx="0" cy="119"/>
              </a:xfrm>
              <a:prstGeom prst="straightConnector1">
                <a:avLst/>
              </a:prstGeom>
              <a:noFill/>
              <a:ln w="9525">
                <a:solidFill>
                  <a:schemeClr val="tx1"/>
                </a:solidFill>
                <a:round/>
                <a:headEnd/>
                <a:tailEnd/>
              </a:ln>
            </p:spPr>
          </p:cxnSp>
          <p:cxnSp>
            <p:nvCxnSpPr>
              <p:cNvPr id="19628" name="AutoShape 53"/>
              <p:cNvCxnSpPr>
                <a:cxnSpLocks noChangeShapeType="1"/>
                <a:stCxn id="19614" idx="2"/>
                <a:endCxn id="19619" idx="0"/>
              </p:cNvCxnSpPr>
              <p:nvPr/>
            </p:nvCxnSpPr>
            <p:spPr bwMode="auto">
              <a:xfrm>
                <a:off x="1272" y="3673"/>
                <a:ext cx="0" cy="80"/>
              </a:xfrm>
              <a:prstGeom prst="straightConnector1">
                <a:avLst/>
              </a:prstGeom>
              <a:noFill/>
              <a:ln w="9525">
                <a:solidFill>
                  <a:schemeClr val="tx1"/>
                </a:solidFill>
                <a:round/>
                <a:headEnd/>
                <a:tailEnd/>
              </a:ln>
            </p:spPr>
          </p:cxnSp>
          <p:cxnSp>
            <p:nvCxnSpPr>
              <p:cNvPr id="19629" name="AutoShape 54"/>
              <p:cNvCxnSpPr>
                <a:cxnSpLocks noChangeShapeType="1"/>
                <a:stCxn id="19616" idx="2"/>
                <a:endCxn id="19620" idx="0"/>
              </p:cNvCxnSpPr>
              <p:nvPr/>
            </p:nvCxnSpPr>
            <p:spPr bwMode="auto">
              <a:xfrm flipH="1">
                <a:off x="1704" y="3673"/>
                <a:ext cx="144" cy="80"/>
              </a:xfrm>
              <a:prstGeom prst="straightConnector1">
                <a:avLst/>
              </a:prstGeom>
              <a:noFill/>
              <a:ln w="9525">
                <a:solidFill>
                  <a:schemeClr val="tx1"/>
                </a:solidFill>
                <a:round/>
                <a:headEnd/>
                <a:tailEnd/>
              </a:ln>
            </p:spPr>
          </p:cxnSp>
          <p:cxnSp>
            <p:nvCxnSpPr>
              <p:cNvPr id="19630" name="AutoShape 55"/>
              <p:cNvCxnSpPr>
                <a:cxnSpLocks noChangeShapeType="1"/>
                <a:stCxn id="19616" idx="2"/>
                <a:endCxn id="19621" idx="0"/>
              </p:cNvCxnSpPr>
              <p:nvPr/>
            </p:nvCxnSpPr>
            <p:spPr bwMode="auto">
              <a:xfrm>
                <a:off x="1848" y="3673"/>
                <a:ext cx="168" cy="119"/>
              </a:xfrm>
              <a:prstGeom prst="straightConnector1">
                <a:avLst/>
              </a:prstGeom>
              <a:noFill/>
              <a:ln w="9525">
                <a:solidFill>
                  <a:schemeClr val="tx1"/>
                </a:solidFill>
                <a:round/>
                <a:headEnd/>
                <a:tailEnd/>
              </a:ln>
            </p:spPr>
          </p:cxnSp>
          <p:cxnSp>
            <p:nvCxnSpPr>
              <p:cNvPr id="19631" name="AutoShape 56"/>
              <p:cNvCxnSpPr>
                <a:cxnSpLocks noChangeShapeType="1"/>
                <a:stCxn id="19620" idx="2"/>
                <a:endCxn id="19622" idx="0"/>
              </p:cNvCxnSpPr>
              <p:nvPr/>
            </p:nvCxnSpPr>
            <p:spPr bwMode="auto">
              <a:xfrm>
                <a:off x="1704" y="4018"/>
                <a:ext cx="0" cy="71"/>
              </a:xfrm>
              <a:prstGeom prst="straightConnector1">
                <a:avLst/>
              </a:prstGeom>
              <a:noFill/>
              <a:ln w="9525">
                <a:solidFill>
                  <a:schemeClr val="tx1"/>
                </a:solidFill>
                <a:round/>
                <a:headEnd/>
                <a:tailEnd/>
              </a:ln>
            </p:spPr>
          </p:cxnSp>
        </p:grpSp>
        <p:cxnSp>
          <p:nvCxnSpPr>
            <p:cNvPr id="19609" name="AutoShape 57"/>
            <p:cNvCxnSpPr>
              <a:cxnSpLocks noChangeShapeType="1"/>
              <a:stCxn id="19597" idx="2"/>
              <a:endCxn id="19613" idx="0"/>
            </p:cNvCxnSpPr>
            <p:nvPr/>
          </p:nvCxnSpPr>
          <p:spPr bwMode="auto">
            <a:xfrm>
              <a:off x="504" y="2953"/>
              <a:ext cx="624" cy="71"/>
            </a:xfrm>
            <a:prstGeom prst="straightConnector1">
              <a:avLst/>
            </a:prstGeom>
            <a:noFill/>
            <a:ln w="9525">
              <a:solidFill>
                <a:schemeClr val="tx1"/>
              </a:solidFill>
              <a:round/>
              <a:headEnd/>
              <a:tailEnd/>
            </a:ln>
          </p:spPr>
        </p:cxnSp>
        <p:cxnSp>
          <p:nvCxnSpPr>
            <p:cNvPr id="19610" name="AutoShape 58"/>
            <p:cNvCxnSpPr>
              <a:cxnSpLocks noChangeShapeType="1"/>
              <a:stCxn id="19594" idx="2"/>
              <a:endCxn id="19597" idx="0"/>
            </p:cNvCxnSpPr>
            <p:nvPr/>
          </p:nvCxnSpPr>
          <p:spPr bwMode="auto">
            <a:xfrm flipH="1">
              <a:off x="504" y="2575"/>
              <a:ext cx="1536" cy="113"/>
            </a:xfrm>
            <a:prstGeom prst="straightConnector1">
              <a:avLst/>
            </a:prstGeom>
            <a:noFill/>
            <a:ln w="9525">
              <a:solidFill>
                <a:schemeClr val="tx1"/>
              </a:solidFill>
              <a:round/>
              <a:headEnd/>
              <a:tailEnd/>
            </a:ln>
          </p:spPr>
        </p:cxnSp>
        <p:cxnSp>
          <p:nvCxnSpPr>
            <p:cNvPr id="19611" name="AutoShape 59"/>
            <p:cNvCxnSpPr>
              <a:cxnSpLocks noChangeShapeType="1"/>
              <a:stCxn id="19594" idx="2"/>
              <a:endCxn id="19632" idx="0"/>
            </p:cNvCxnSpPr>
            <p:nvPr/>
          </p:nvCxnSpPr>
          <p:spPr bwMode="auto">
            <a:xfrm>
              <a:off x="2040" y="2575"/>
              <a:ext cx="240" cy="65"/>
            </a:xfrm>
            <a:prstGeom prst="straightConnector1">
              <a:avLst/>
            </a:prstGeom>
            <a:noFill/>
            <a:ln w="9525">
              <a:solidFill>
                <a:schemeClr val="tx1"/>
              </a:solidFill>
              <a:round/>
              <a:headEnd/>
              <a:tailEnd/>
            </a:ln>
          </p:spPr>
        </p:cxnSp>
        <p:cxnSp>
          <p:nvCxnSpPr>
            <p:cNvPr id="19612" name="AutoShape 60"/>
            <p:cNvCxnSpPr>
              <a:cxnSpLocks noChangeShapeType="1"/>
              <a:stCxn id="19594" idx="2"/>
              <a:endCxn id="19598" idx="0"/>
            </p:cNvCxnSpPr>
            <p:nvPr/>
          </p:nvCxnSpPr>
          <p:spPr bwMode="auto">
            <a:xfrm>
              <a:off x="2040" y="2575"/>
              <a:ext cx="1344" cy="65"/>
            </a:xfrm>
            <a:prstGeom prst="straightConnector1">
              <a:avLst/>
            </a:prstGeom>
            <a:noFill/>
            <a:ln w="9525">
              <a:solidFill>
                <a:schemeClr val="tx1"/>
              </a:solidFill>
              <a:round/>
              <a:headEnd/>
              <a:tailEnd/>
            </a:ln>
          </p:spPr>
        </p:cxnSp>
      </p:grpSp>
      <p:sp>
        <p:nvSpPr>
          <p:cNvPr id="797757" name="Line 61"/>
          <p:cNvSpPr>
            <a:spLocks noChangeShapeType="1"/>
          </p:cNvSpPr>
          <p:nvPr/>
        </p:nvSpPr>
        <p:spPr bwMode="auto">
          <a:xfrm flipH="1">
            <a:off x="3835400" y="3738563"/>
            <a:ext cx="2489200" cy="177800"/>
          </a:xfrm>
          <a:prstGeom prst="line">
            <a:avLst/>
          </a:prstGeom>
          <a:noFill/>
          <a:ln w="38100">
            <a:solidFill>
              <a:srgbClr val="CC0000"/>
            </a:solidFill>
            <a:round/>
            <a:headEnd/>
            <a:tailEnd/>
          </a:ln>
        </p:spPr>
        <p:txBody>
          <a:bodyPr lIns="91432" tIns="45718" rIns="91432" bIns="45718"/>
          <a:lstStyle/>
          <a:p>
            <a:endParaRPr lang="en-US"/>
          </a:p>
        </p:txBody>
      </p:sp>
      <p:sp>
        <p:nvSpPr>
          <p:cNvPr id="797758" name="Line 62"/>
          <p:cNvSpPr>
            <a:spLocks noChangeShapeType="1"/>
          </p:cNvSpPr>
          <p:nvPr/>
        </p:nvSpPr>
        <p:spPr bwMode="auto">
          <a:xfrm flipH="1">
            <a:off x="3305176" y="4241801"/>
            <a:ext cx="557213" cy="160339"/>
          </a:xfrm>
          <a:prstGeom prst="line">
            <a:avLst/>
          </a:prstGeom>
          <a:noFill/>
          <a:ln w="38100">
            <a:solidFill>
              <a:srgbClr val="CC0000"/>
            </a:solidFill>
            <a:round/>
            <a:headEnd/>
            <a:tailEnd/>
          </a:ln>
        </p:spPr>
        <p:txBody>
          <a:bodyPr lIns="91432" tIns="45718" rIns="91432" bIns="45718"/>
          <a:lstStyle/>
          <a:p>
            <a:endParaRPr lang="en-US"/>
          </a:p>
        </p:txBody>
      </p:sp>
      <p:sp>
        <p:nvSpPr>
          <p:cNvPr id="797759" name="Line 63"/>
          <p:cNvSpPr>
            <a:spLocks noChangeShapeType="1"/>
          </p:cNvSpPr>
          <p:nvPr/>
        </p:nvSpPr>
        <p:spPr bwMode="auto">
          <a:xfrm>
            <a:off x="3835401" y="4232277"/>
            <a:ext cx="160339" cy="160339"/>
          </a:xfrm>
          <a:prstGeom prst="line">
            <a:avLst/>
          </a:prstGeom>
          <a:noFill/>
          <a:ln w="38100">
            <a:solidFill>
              <a:srgbClr val="CC0000"/>
            </a:solidFill>
            <a:round/>
            <a:headEnd/>
            <a:tailEnd/>
          </a:ln>
        </p:spPr>
        <p:txBody>
          <a:bodyPr lIns="91432" tIns="45718" rIns="91432" bIns="45718"/>
          <a:lstStyle/>
          <a:p>
            <a:endParaRPr lang="en-US"/>
          </a:p>
        </p:txBody>
      </p:sp>
      <p:sp>
        <p:nvSpPr>
          <p:cNvPr id="797760" name="Line 64"/>
          <p:cNvSpPr>
            <a:spLocks noChangeShapeType="1"/>
          </p:cNvSpPr>
          <p:nvPr/>
        </p:nvSpPr>
        <p:spPr bwMode="auto">
          <a:xfrm flipH="1">
            <a:off x="3309943" y="4725988"/>
            <a:ext cx="3175" cy="228600"/>
          </a:xfrm>
          <a:prstGeom prst="line">
            <a:avLst/>
          </a:prstGeom>
          <a:noFill/>
          <a:ln w="38100">
            <a:solidFill>
              <a:srgbClr val="CC0000"/>
            </a:solidFill>
            <a:round/>
            <a:headEnd/>
            <a:tailEnd/>
          </a:ln>
        </p:spPr>
        <p:txBody>
          <a:bodyPr lIns="91432" tIns="45718" rIns="91432" bIns="45718"/>
          <a:lstStyle/>
          <a:p>
            <a:endParaRPr lang="en-US"/>
          </a:p>
        </p:txBody>
      </p:sp>
      <p:sp>
        <p:nvSpPr>
          <p:cNvPr id="797761" name="Line 65"/>
          <p:cNvSpPr>
            <a:spLocks noChangeShapeType="1"/>
          </p:cNvSpPr>
          <p:nvPr/>
        </p:nvSpPr>
        <p:spPr bwMode="auto">
          <a:xfrm flipH="1">
            <a:off x="4000506" y="4743451"/>
            <a:ext cx="3175" cy="228600"/>
          </a:xfrm>
          <a:prstGeom prst="line">
            <a:avLst/>
          </a:prstGeom>
          <a:noFill/>
          <a:ln w="38100">
            <a:solidFill>
              <a:srgbClr val="CC0000"/>
            </a:solidFill>
            <a:round/>
            <a:headEnd/>
            <a:tailEnd/>
          </a:ln>
        </p:spPr>
        <p:txBody>
          <a:bodyPr lIns="91432" tIns="45718" rIns="91432" bIns="45718"/>
          <a:lstStyle/>
          <a:p>
            <a:endParaRPr lang="en-US"/>
          </a:p>
        </p:txBody>
      </p:sp>
      <p:sp>
        <p:nvSpPr>
          <p:cNvPr id="797762" name="Line 66"/>
          <p:cNvSpPr>
            <a:spLocks noChangeShapeType="1"/>
          </p:cNvSpPr>
          <p:nvPr/>
        </p:nvSpPr>
        <p:spPr bwMode="auto">
          <a:xfrm>
            <a:off x="3832225" y="4256089"/>
            <a:ext cx="995363" cy="142875"/>
          </a:xfrm>
          <a:prstGeom prst="line">
            <a:avLst/>
          </a:prstGeom>
          <a:noFill/>
          <a:ln w="38100">
            <a:solidFill>
              <a:srgbClr val="CC0000"/>
            </a:solidFill>
            <a:round/>
            <a:headEnd/>
            <a:tailEnd/>
          </a:ln>
        </p:spPr>
        <p:txBody>
          <a:bodyPr lIns="91432" tIns="45718" rIns="91432" bIns="45718"/>
          <a:lstStyle/>
          <a:p>
            <a:endParaRPr lang="en-US"/>
          </a:p>
        </p:txBody>
      </p:sp>
      <p:sp>
        <p:nvSpPr>
          <p:cNvPr id="797763" name="Line 67"/>
          <p:cNvSpPr>
            <a:spLocks noChangeShapeType="1"/>
          </p:cNvSpPr>
          <p:nvPr/>
        </p:nvSpPr>
        <p:spPr bwMode="auto">
          <a:xfrm flipH="1">
            <a:off x="4432306" y="4732339"/>
            <a:ext cx="398463" cy="203200"/>
          </a:xfrm>
          <a:prstGeom prst="line">
            <a:avLst/>
          </a:prstGeom>
          <a:noFill/>
          <a:ln w="38100">
            <a:solidFill>
              <a:srgbClr val="CC0000"/>
            </a:solidFill>
            <a:round/>
            <a:headEnd/>
            <a:tailEnd/>
          </a:ln>
        </p:spPr>
        <p:txBody>
          <a:bodyPr lIns="91432" tIns="45718" rIns="91432" bIns="45718"/>
          <a:lstStyle/>
          <a:p>
            <a:endParaRPr lang="en-US"/>
          </a:p>
        </p:txBody>
      </p:sp>
      <p:sp>
        <p:nvSpPr>
          <p:cNvPr id="797764" name="Line 68"/>
          <p:cNvSpPr>
            <a:spLocks noChangeShapeType="1"/>
          </p:cNvSpPr>
          <p:nvPr/>
        </p:nvSpPr>
        <p:spPr bwMode="auto">
          <a:xfrm flipH="1">
            <a:off x="4233865" y="5253044"/>
            <a:ext cx="219075" cy="211137"/>
          </a:xfrm>
          <a:prstGeom prst="line">
            <a:avLst/>
          </a:prstGeom>
          <a:noFill/>
          <a:ln w="38100">
            <a:solidFill>
              <a:srgbClr val="CC0000"/>
            </a:solidFill>
            <a:round/>
            <a:headEnd/>
            <a:tailEnd/>
          </a:ln>
        </p:spPr>
        <p:txBody>
          <a:bodyPr lIns="91432" tIns="45718" rIns="91432" bIns="45718"/>
          <a:lstStyle/>
          <a:p>
            <a:endParaRPr lang="en-US"/>
          </a:p>
        </p:txBody>
      </p:sp>
      <p:sp>
        <p:nvSpPr>
          <p:cNvPr id="797765" name="Line 69"/>
          <p:cNvSpPr>
            <a:spLocks noChangeShapeType="1"/>
          </p:cNvSpPr>
          <p:nvPr/>
        </p:nvSpPr>
        <p:spPr bwMode="auto">
          <a:xfrm>
            <a:off x="4238630" y="5797551"/>
            <a:ext cx="3175" cy="177800"/>
          </a:xfrm>
          <a:prstGeom prst="line">
            <a:avLst/>
          </a:prstGeom>
          <a:noFill/>
          <a:ln w="38100">
            <a:solidFill>
              <a:srgbClr val="CC0000"/>
            </a:solidFill>
            <a:round/>
            <a:headEnd/>
            <a:tailEnd/>
          </a:ln>
        </p:spPr>
        <p:txBody>
          <a:bodyPr lIns="91432" tIns="45718" rIns="91432" bIns="45718"/>
          <a:lstStyle/>
          <a:p>
            <a:endParaRPr lang="en-US"/>
          </a:p>
        </p:txBody>
      </p:sp>
      <p:grpSp>
        <p:nvGrpSpPr>
          <p:cNvPr id="19469" name="Group 70"/>
          <p:cNvGrpSpPr>
            <a:grpSpLocks/>
          </p:cNvGrpSpPr>
          <p:nvPr/>
        </p:nvGrpSpPr>
        <p:grpSpPr bwMode="auto">
          <a:xfrm>
            <a:off x="4491037" y="1371604"/>
            <a:ext cx="3205163" cy="1768475"/>
            <a:chOff x="816" y="1056"/>
            <a:chExt cx="4176" cy="2304"/>
          </a:xfrm>
        </p:grpSpPr>
        <p:grpSp>
          <p:nvGrpSpPr>
            <p:cNvPr id="19564" name="Group 71"/>
            <p:cNvGrpSpPr>
              <a:grpSpLocks/>
            </p:cNvGrpSpPr>
            <p:nvPr/>
          </p:nvGrpSpPr>
          <p:grpSpPr bwMode="auto">
            <a:xfrm>
              <a:off x="816" y="1056"/>
              <a:ext cx="4176" cy="2304"/>
              <a:chOff x="336" y="576"/>
              <a:chExt cx="4848" cy="2784"/>
            </a:xfrm>
          </p:grpSpPr>
          <p:sp>
            <p:nvSpPr>
              <p:cNvPr id="19566" name="AutoShape 72"/>
              <p:cNvSpPr>
                <a:spLocks noChangeArrowheads="1"/>
              </p:cNvSpPr>
              <p:nvPr/>
            </p:nvSpPr>
            <p:spPr bwMode="auto">
              <a:xfrm>
                <a:off x="336" y="2208"/>
                <a:ext cx="480" cy="480"/>
              </a:xfrm>
              <a:prstGeom prst="flowChartConnector">
                <a:avLst/>
              </a:prstGeom>
              <a:noFill/>
              <a:ln w="12700">
                <a:solidFill>
                  <a:schemeClr val="tx1"/>
                </a:solidFill>
                <a:round/>
                <a:headEnd/>
                <a:tailEnd/>
              </a:ln>
            </p:spPr>
            <p:txBody>
              <a:bodyPr wrap="none" anchor="ctr"/>
              <a:lstStyle/>
              <a:p>
                <a:pPr algn="ctr"/>
                <a:r>
                  <a:rPr lang="en-US"/>
                  <a:t>S</a:t>
                </a:r>
              </a:p>
            </p:txBody>
          </p:sp>
          <p:sp>
            <p:nvSpPr>
              <p:cNvPr id="19567" name="AutoShape 73"/>
              <p:cNvSpPr>
                <a:spLocks noChangeArrowheads="1"/>
              </p:cNvSpPr>
              <p:nvPr/>
            </p:nvSpPr>
            <p:spPr bwMode="auto">
              <a:xfrm>
                <a:off x="4704" y="576"/>
                <a:ext cx="480" cy="480"/>
              </a:xfrm>
              <a:prstGeom prst="flowChartConnector">
                <a:avLst/>
              </a:prstGeom>
              <a:noFill/>
              <a:ln w="12700">
                <a:solidFill>
                  <a:schemeClr val="tx1"/>
                </a:solidFill>
                <a:round/>
                <a:headEnd/>
                <a:tailEnd/>
              </a:ln>
            </p:spPr>
            <p:txBody>
              <a:bodyPr wrap="none" anchor="ctr"/>
              <a:lstStyle/>
              <a:p>
                <a:pPr algn="ctr"/>
                <a:r>
                  <a:rPr lang="en-US"/>
                  <a:t>G</a:t>
                </a:r>
              </a:p>
            </p:txBody>
          </p:sp>
          <p:sp>
            <p:nvSpPr>
              <p:cNvPr id="19568" name="AutoShape 74"/>
              <p:cNvSpPr>
                <a:spLocks noChangeArrowheads="1"/>
              </p:cNvSpPr>
              <p:nvPr/>
            </p:nvSpPr>
            <p:spPr bwMode="auto">
              <a:xfrm>
                <a:off x="1728" y="1776"/>
                <a:ext cx="480" cy="480"/>
              </a:xfrm>
              <a:prstGeom prst="flowChartConnector">
                <a:avLst/>
              </a:prstGeom>
              <a:noFill/>
              <a:ln w="12700">
                <a:solidFill>
                  <a:schemeClr val="tx1"/>
                </a:solidFill>
                <a:round/>
                <a:headEnd/>
                <a:tailEnd/>
              </a:ln>
            </p:spPr>
            <p:txBody>
              <a:bodyPr wrap="none" anchor="ctr"/>
              <a:lstStyle/>
              <a:p>
                <a:pPr algn="ctr"/>
                <a:r>
                  <a:rPr lang="en-US" sz="1500" i="1" dirty="0"/>
                  <a:t>d</a:t>
                </a:r>
              </a:p>
            </p:txBody>
          </p:sp>
          <p:sp>
            <p:nvSpPr>
              <p:cNvPr id="19569" name="AutoShape 75"/>
              <p:cNvSpPr>
                <a:spLocks noChangeArrowheads="1"/>
              </p:cNvSpPr>
              <p:nvPr/>
            </p:nvSpPr>
            <p:spPr bwMode="auto">
              <a:xfrm>
                <a:off x="720" y="1056"/>
                <a:ext cx="480" cy="480"/>
              </a:xfrm>
              <a:prstGeom prst="flowChartConnector">
                <a:avLst/>
              </a:prstGeom>
              <a:noFill/>
              <a:ln w="12700">
                <a:solidFill>
                  <a:schemeClr val="tx1"/>
                </a:solidFill>
                <a:round/>
                <a:headEnd/>
                <a:tailEnd/>
              </a:ln>
            </p:spPr>
            <p:txBody>
              <a:bodyPr wrap="none" anchor="ctr"/>
              <a:lstStyle/>
              <a:p>
                <a:pPr algn="ctr"/>
                <a:r>
                  <a:rPr lang="en-US" sz="1500" i="1" dirty="0"/>
                  <a:t>b</a:t>
                </a:r>
              </a:p>
            </p:txBody>
          </p:sp>
          <p:sp>
            <p:nvSpPr>
              <p:cNvPr id="19570" name="AutoShape 76"/>
              <p:cNvSpPr>
                <a:spLocks noChangeArrowheads="1"/>
              </p:cNvSpPr>
              <p:nvPr/>
            </p:nvSpPr>
            <p:spPr bwMode="auto">
              <a:xfrm>
                <a:off x="1200" y="2736"/>
                <a:ext cx="480" cy="480"/>
              </a:xfrm>
              <a:prstGeom prst="flowChartConnector">
                <a:avLst/>
              </a:prstGeom>
              <a:noFill/>
              <a:ln w="12700">
                <a:solidFill>
                  <a:schemeClr val="tx1"/>
                </a:solidFill>
                <a:round/>
                <a:headEnd/>
                <a:tailEnd/>
              </a:ln>
            </p:spPr>
            <p:txBody>
              <a:bodyPr wrap="none" anchor="ctr"/>
              <a:lstStyle/>
              <a:p>
                <a:pPr algn="ctr"/>
                <a:r>
                  <a:rPr lang="en-US" sz="1500" i="1" dirty="0"/>
                  <a:t>p</a:t>
                </a:r>
              </a:p>
            </p:txBody>
          </p:sp>
          <p:sp>
            <p:nvSpPr>
              <p:cNvPr id="19571" name="AutoShape 77"/>
              <p:cNvSpPr>
                <a:spLocks noChangeArrowheads="1"/>
              </p:cNvSpPr>
              <p:nvPr/>
            </p:nvSpPr>
            <p:spPr bwMode="auto">
              <a:xfrm>
                <a:off x="2352" y="2880"/>
                <a:ext cx="480" cy="480"/>
              </a:xfrm>
              <a:prstGeom prst="flowChartConnector">
                <a:avLst/>
              </a:prstGeom>
              <a:noFill/>
              <a:ln w="12700">
                <a:solidFill>
                  <a:schemeClr val="tx1"/>
                </a:solidFill>
                <a:round/>
                <a:headEnd/>
                <a:tailEnd/>
              </a:ln>
            </p:spPr>
            <p:txBody>
              <a:bodyPr wrap="none" anchor="ctr"/>
              <a:lstStyle/>
              <a:p>
                <a:pPr algn="ctr"/>
                <a:r>
                  <a:rPr lang="en-US" sz="1500" i="1" dirty="0"/>
                  <a:t>q</a:t>
                </a:r>
              </a:p>
            </p:txBody>
          </p:sp>
          <p:sp>
            <p:nvSpPr>
              <p:cNvPr id="19572" name="AutoShape 78"/>
              <p:cNvSpPr>
                <a:spLocks noChangeArrowheads="1"/>
              </p:cNvSpPr>
              <p:nvPr/>
            </p:nvSpPr>
            <p:spPr bwMode="auto">
              <a:xfrm>
                <a:off x="2880" y="1008"/>
                <a:ext cx="480" cy="480"/>
              </a:xfrm>
              <a:prstGeom prst="flowChartConnector">
                <a:avLst/>
              </a:prstGeom>
              <a:noFill/>
              <a:ln w="12700">
                <a:solidFill>
                  <a:schemeClr val="tx1"/>
                </a:solidFill>
                <a:round/>
                <a:headEnd/>
                <a:tailEnd/>
              </a:ln>
            </p:spPr>
            <p:txBody>
              <a:bodyPr wrap="none" anchor="ctr"/>
              <a:lstStyle/>
              <a:p>
                <a:pPr algn="ctr"/>
                <a:r>
                  <a:rPr lang="en-US" sz="1500" i="1" dirty="0"/>
                  <a:t>c</a:t>
                </a:r>
              </a:p>
            </p:txBody>
          </p:sp>
          <p:sp>
            <p:nvSpPr>
              <p:cNvPr id="19573" name="AutoShape 79"/>
              <p:cNvSpPr>
                <a:spLocks noChangeArrowheads="1"/>
              </p:cNvSpPr>
              <p:nvPr/>
            </p:nvSpPr>
            <p:spPr bwMode="auto">
              <a:xfrm>
                <a:off x="3552" y="1584"/>
                <a:ext cx="480" cy="480"/>
              </a:xfrm>
              <a:prstGeom prst="flowChartConnector">
                <a:avLst/>
              </a:prstGeom>
              <a:noFill/>
              <a:ln w="12700">
                <a:solidFill>
                  <a:schemeClr val="tx1"/>
                </a:solidFill>
                <a:round/>
                <a:headEnd/>
                <a:tailEnd/>
              </a:ln>
            </p:spPr>
            <p:txBody>
              <a:bodyPr wrap="none" anchor="ctr"/>
              <a:lstStyle/>
              <a:p>
                <a:pPr algn="ctr"/>
                <a:r>
                  <a:rPr lang="en-US" sz="1500" i="1" dirty="0"/>
                  <a:t>e</a:t>
                </a:r>
              </a:p>
            </p:txBody>
          </p:sp>
          <p:sp>
            <p:nvSpPr>
              <p:cNvPr id="19574" name="AutoShape 80"/>
              <p:cNvSpPr>
                <a:spLocks noChangeArrowheads="1"/>
              </p:cNvSpPr>
              <p:nvPr/>
            </p:nvSpPr>
            <p:spPr bwMode="auto">
              <a:xfrm>
                <a:off x="3168" y="2256"/>
                <a:ext cx="480" cy="480"/>
              </a:xfrm>
              <a:prstGeom prst="flowChartConnector">
                <a:avLst/>
              </a:prstGeom>
              <a:noFill/>
              <a:ln w="12700">
                <a:solidFill>
                  <a:schemeClr val="tx1"/>
                </a:solidFill>
                <a:round/>
                <a:headEnd/>
                <a:tailEnd/>
              </a:ln>
            </p:spPr>
            <p:txBody>
              <a:bodyPr wrap="none" anchor="ctr"/>
              <a:lstStyle/>
              <a:p>
                <a:pPr algn="ctr"/>
                <a:r>
                  <a:rPr lang="en-US" sz="1500" i="1" dirty="0"/>
                  <a:t>h</a:t>
                </a:r>
              </a:p>
            </p:txBody>
          </p:sp>
          <p:sp>
            <p:nvSpPr>
              <p:cNvPr id="19575" name="AutoShape 81"/>
              <p:cNvSpPr>
                <a:spLocks noChangeArrowheads="1"/>
              </p:cNvSpPr>
              <p:nvPr/>
            </p:nvSpPr>
            <p:spPr bwMode="auto">
              <a:xfrm>
                <a:off x="1584" y="624"/>
                <a:ext cx="480" cy="480"/>
              </a:xfrm>
              <a:prstGeom prst="flowChartConnector">
                <a:avLst/>
              </a:prstGeom>
              <a:noFill/>
              <a:ln w="12700">
                <a:solidFill>
                  <a:schemeClr val="tx1"/>
                </a:solidFill>
                <a:round/>
                <a:headEnd/>
                <a:tailEnd/>
              </a:ln>
            </p:spPr>
            <p:txBody>
              <a:bodyPr wrap="none" anchor="ctr"/>
              <a:lstStyle/>
              <a:p>
                <a:pPr algn="ctr"/>
                <a:r>
                  <a:rPr lang="en-US" sz="1500" i="1" dirty="0"/>
                  <a:t>a</a:t>
                </a:r>
              </a:p>
            </p:txBody>
          </p:sp>
          <p:sp>
            <p:nvSpPr>
              <p:cNvPr id="19576" name="AutoShape 82"/>
              <p:cNvSpPr>
                <a:spLocks noChangeArrowheads="1"/>
              </p:cNvSpPr>
              <p:nvPr/>
            </p:nvSpPr>
            <p:spPr bwMode="auto">
              <a:xfrm>
                <a:off x="4560" y="1872"/>
                <a:ext cx="480" cy="480"/>
              </a:xfrm>
              <a:prstGeom prst="flowChartConnector">
                <a:avLst/>
              </a:prstGeom>
              <a:noFill/>
              <a:ln w="12700">
                <a:solidFill>
                  <a:schemeClr val="tx1"/>
                </a:solidFill>
                <a:round/>
                <a:headEnd/>
                <a:tailEnd/>
              </a:ln>
            </p:spPr>
            <p:txBody>
              <a:bodyPr wrap="none" anchor="ctr"/>
              <a:lstStyle/>
              <a:p>
                <a:pPr algn="ctr"/>
                <a:r>
                  <a:rPr lang="en-US" sz="1500" i="1" dirty="0"/>
                  <a:t>f</a:t>
                </a:r>
              </a:p>
            </p:txBody>
          </p:sp>
          <p:sp>
            <p:nvSpPr>
              <p:cNvPr id="19577" name="AutoShape 83"/>
              <p:cNvSpPr>
                <a:spLocks noChangeArrowheads="1"/>
              </p:cNvSpPr>
              <p:nvPr/>
            </p:nvSpPr>
            <p:spPr bwMode="auto">
              <a:xfrm>
                <a:off x="4368" y="2736"/>
                <a:ext cx="480" cy="480"/>
              </a:xfrm>
              <a:prstGeom prst="flowChartConnector">
                <a:avLst/>
              </a:prstGeom>
              <a:noFill/>
              <a:ln w="12700">
                <a:solidFill>
                  <a:schemeClr val="tx1"/>
                </a:solidFill>
                <a:round/>
                <a:headEnd/>
                <a:tailEnd/>
              </a:ln>
            </p:spPr>
            <p:txBody>
              <a:bodyPr wrap="none" anchor="ctr"/>
              <a:lstStyle/>
              <a:p>
                <a:pPr algn="ctr"/>
                <a:r>
                  <a:rPr lang="en-US" sz="1500" i="1" dirty="0"/>
                  <a:t>r</a:t>
                </a:r>
              </a:p>
            </p:txBody>
          </p:sp>
          <p:cxnSp>
            <p:nvCxnSpPr>
              <p:cNvPr id="19578" name="AutoShape 84"/>
              <p:cNvCxnSpPr>
                <a:cxnSpLocks noChangeShapeType="1"/>
                <a:stCxn id="19566" idx="5"/>
                <a:endCxn id="19570" idx="2"/>
              </p:cNvCxnSpPr>
              <p:nvPr/>
            </p:nvCxnSpPr>
            <p:spPr bwMode="auto">
              <a:xfrm>
                <a:off x="746" y="2618"/>
                <a:ext cx="454" cy="358"/>
              </a:xfrm>
              <a:prstGeom prst="straightConnector1">
                <a:avLst/>
              </a:prstGeom>
              <a:noFill/>
              <a:ln w="9525">
                <a:solidFill>
                  <a:schemeClr val="tx1"/>
                </a:solidFill>
                <a:round/>
                <a:headEnd/>
                <a:tailEnd type="triangle" w="med" len="med"/>
              </a:ln>
            </p:spPr>
          </p:cxnSp>
          <p:cxnSp>
            <p:nvCxnSpPr>
              <p:cNvPr id="19579" name="AutoShape 85"/>
              <p:cNvCxnSpPr>
                <a:cxnSpLocks noChangeShapeType="1"/>
                <a:stCxn id="19570" idx="5"/>
                <a:endCxn id="19571" idx="2"/>
              </p:cNvCxnSpPr>
              <p:nvPr/>
            </p:nvCxnSpPr>
            <p:spPr bwMode="auto">
              <a:xfrm flipV="1">
                <a:off x="1610" y="3120"/>
                <a:ext cx="742" cy="26"/>
              </a:xfrm>
              <a:prstGeom prst="straightConnector1">
                <a:avLst/>
              </a:prstGeom>
              <a:noFill/>
              <a:ln w="9525">
                <a:solidFill>
                  <a:schemeClr val="tx1"/>
                </a:solidFill>
                <a:round/>
                <a:headEnd/>
                <a:tailEnd type="triangle" w="med" len="med"/>
              </a:ln>
            </p:spPr>
          </p:cxnSp>
          <p:cxnSp>
            <p:nvCxnSpPr>
              <p:cNvPr id="19580" name="AutoShape 86"/>
              <p:cNvCxnSpPr>
                <a:cxnSpLocks noChangeShapeType="1"/>
                <a:stCxn id="19574" idx="3"/>
                <a:endCxn id="19571" idx="7"/>
              </p:cNvCxnSpPr>
              <p:nvPr/>
            </p:nvCxnSpPr>
            <p:spPr bwMode="auto">
              <a:xfrm flipH="1">
                <a:off x="2762" y="2666"/>
                <a:ext cx="476" cy="284"/>
              </a:xfrm>
              <a:prstGeom prst="straightConnector1">
                <a:avLst/>
              </a:prstGeom>
              <a:noFill/>
              <a:ln w="9525">
                <a:solidFill>
                  <a:schemeClr val="tx1"/>
                </a:solidFill>
                <a:round/>
                <a:headEnd/>
                <a:tailEnd type="triangle" w="med" len="med"/>
              </a:ln>
            </p:spPr>
          </p:cxnSp>
          <p:cxnSp>
            <p:nvCxnSpPr>
              <p:cNvPr id="19581" name="AutoShape 87"/>
              <p:cNvCxnSpPr>
                <a:cxnSpLocks noChangeShapeType="1"/>
                <a:stCxn id="19574" idx="2"/>
                <a:endCxn id="19570" idx="6"/>
              </p:cNvCxnSpPr>
              <p:nvPr/>
            </p:nvCxnSpPr>
            <p:spPr bwMode="auto">
              <a:xfrm flipH="1">
                <a:off x="1680" y="2496"/>
                <a:ext cx="1488" cy="480"/>
              </a:xfrm>
              <a:prstGeom prst="straightConnector1">
                <a:avLst/>
              </a:prstGeom>
              <a:noFill/>
              <a:ln w="9525">
                <a:solidFill>
                  <a:schemeClr val="tx1"/>
                </a:solidFill>
                <a:round/>
                <a:headEnd/>
                <a:tailEnd type="triangle" w="med" len="med"/>
              </a:ln>
            </p:spPr>
          </p:cxnSp>
          <p:cxnSp>
            <p:nvCxnSpPr>
              <p:cNvPr id="19582" name="AutoShape 88"/>
              <p:cNvCxnSpPr>
                <a:cxnSpLocks noChangeShapeType="1"/>
                <a:stCxn id="19573" idx="4"/>
                <a:endCxn id="19574" idx="7"/>
              </p:cNvCxnSpPr>
              <p:nvPr/>
            </p:nvCxnSpPr>
            <p:spPr bwMode="auto">
              <a:xfrm flipH="1">
                <a:off x="3578" y="2064"/>
                <a:ext cx="214" cy="262"/>
              </a:xfrm>
              <a:prstGeom prst="straightConnector1">
                <a:avLst/>
              </a:prstGeom>
              <a:noFill/>
              <a:ln w="9525">
                <a:solidFill>
                  <a:schemeClr val="tx1"/>
                </a:solidFill>
                <a:round/>
                <a:headEnd/>
                <a:tailEnd type="triangle" w="med" len="med"/>
              </a:ln>
            </p:spPr>
          </p:cxnSp>
          <p:cxnSp>
            <p:nvCxnSpPr>
              <p:cNvPr id="19583" name="AutoShape 89"/>
              <p:cNvCxnSpPr>
                <a:cxnSpLocks noChangeShapeType="1"/>
                <a:stCxn id="19573" idx="5"/>
                <a:endCxn id="19577" idx="1"/>
              </p:cNvCxnSpPr>
              <p:nvPr/>
            </p:nvCxnSpPr>
            <p:spPr bwMode="auto">
              <a:xfrm>
                <a:off x="3962" y="1994"/>
                <a:ext cx="476" cy="812"/>
              </a:xfrm>
              <a:prstGeom prst="straightConnector1">
                <a:avLst/>
              </a:prstGeom>
              <a:noFill/>
              <a:ln w="9525">
                <a:solidFill>
                  <a:schemeClr val="tx1"/>
                </a:solidFill>
                <a:round/>
                <a:headEnd/>
                <a:tailEnd type="triangle" w="med" len="med"/>
              </a:ln>
            </p:spPr>
          </p:cxnSp>
          <p:cxnSp>
            <p:nvCxnSpPr>
              <p:cNvPr id="19584" name="AutoShape 90"/>
              <p:cNvCxnSpPr>
                <a:cxnSpLocks noChangeShapeType="1"/>
                <a:stCxn id="19577" idx="0"/>
                <a:endCxn id="19576" idx="4"/>
              </p:cNvCxnSpPr>
              <p:nvPr/>
            </p:nvCxnSpPr>
            <p:spPr bwMode="auto">
              <a:xfrm flipV="1">
                <a:off x="4608" y="2352"/>
                <a:ext cx="192" cy="384"/>
              </a:xfrm>
              <a:prstGeom prst="straightConnector1">
                <a:avLst/>
              </a:prstGeom>
              <a:noFill/>
              <a:ln w="9525">
                <a:solidFill>
                  <a:schemeClr val="tx1"/>
                </a:solidFill>
                <a:round/>
                <a:headEnd/>
                <a:tailEnd type="triangle" w="med" len="med"/>
              </a:ln>
            </p:spPr>
          </p:cxnSp>
          <p:cxnSp>
            <p:nvCxnSpPr>
              <p:cNvPr id="19585" name="AutoShape 91"/>
              <p:cNvCxnSpPr>
                <a:cxnSpLocks noChangeShapeType="1"/>
                <a:stCxn id="19576" idx="0"/>
                <a:endCxn id="19567" idx="4"/>
              </p:cNvCxnSpPr>
              <p:nvPr/>
            </p:nvCxnSpPr>
            <p:spPr bwMode="auto">
              <a:xfrm flipV="1">
                <a:off x="4800" y="1056"/>
                <a:ext cx="144" cy="816"/>
              </a:xfrm>
              <a:prstGeom prst="straightConnector1">
                <a:avLst/>
              </a:prstGeom>
              <a:noFill/>
              <a:ln w="9525">
                <a:solidFill>
                  <a:schemeClr val="tx1"/>
                </a:solidFill>
                <a:round/>
                <a:headEnd/>
                <a:tailEnd type="triangle" w="med" len="med"/>
              </a:ln>
            </p:spPr>
          </p:cxnSp>
          <p:cxnSp>
            <p:nvCxnSpPr>
              <p:cNvPr id="19586" name="AutoShape 92"/>
              <p:cNvCxnSpPr>
                <a:cxnSpLocks noChangeShapeType="1"/>
                <a:stCxn id="19566" idx="7"/>
              </p:cNvCxnSpPr>
              <p:nvPr/>
            </p:nvCxnSpPr>
            <p:spPr bwMode="auto">
              <a:xfrm flipV="1">
                <a:off x="746" y="2016"/>
                <a:ext cx="982" cy="262"/>
              </a:xfrm>
              <a:prstGeom prst="straightConnector1">
                <a:avLst/>
              </a:prstGeom>
              <a:noFill/>
              <a:ln w="9525">
                <a:solidFill>
                  <a:schemeClr val="tx1"/>
                </a:solidFill>
                <a:round/>
                <a:headEnd/>
                <a:tailEnd type="triangle" w="med" len="med"/>
              </a:ln>
            </p:spPr>
          </p:cxnSp>
          <p:cxnSp>
            <p:nvCxnSpPr>
              <p:cNvPr id="19587" name="AutoShape 93"/>
              <p:cNvCxnSpPr>
                <a:cxnSpLocks noChangeShapeType="1"/>
                <a:stCxn id="19568" idx="1"/>
                <a:endCxn id="19569" idx="5"/>
              </p:cNvCxnSpPr>
              <p:nvPr/>
            </p:nvCxnSpPr>
            <p:spPr bwMode="auto">
              <a:xfrm flipH="1" flipV="1">
                <a:off x="1130" y="1466"/>
                <a:ext cx="668" cy="380"/>
              </a:xfrm>
              <a:prstGeom prst="straightConnector1">
                <a:avLst/>
              </a:prstGeom>
              <a:noFill/>
              <a:ln w="9525">
                <a:solidFill>
                  <a:schemeClr val="tx1"/>
                </a:solidFill>
                <a:round/>
                <a:headEnd/>
                <a:tailEnd type="triangle" w="med" len="med"/>
              </a:ln>
            </p:spPr>
          </p:cxnSp>
          <p:cxnSp>
            <p:nvCxnSpPr>
              <p:cNvPr id="19588" name="AutoShape 94"/>
              <p:cNvCxnSpPr>
                <a:cxnSpLocks noChangeShapeType="1"/>
                <a:endCxn id="19575" idx="2"/>
              </p:cNvCxnSpPr>
              <p:nvPr/>
            </p:nvCxnSpPr>
            <p:spPr bwMode="auto">
              <a:xfrm flipV="1">
                <a:off x="1152" y="864"/>
                <a:ext cx="432" cy="262"/>
              </a:xfrm>
              <a:prstGeom prst="straightConnector1">
                <a:avLst/>
              </a:prstGeom>
              <a:noFill/>
              <a:ln w="9525">
                <a:solidFill>
                  <a:schemeClr val="tx1"/>
                </a:solidFill>
                <a:round/>
                <a:headEnd/>
                <a:tailEnd type="triangle" w="med" len="med"/>
              </a:ln>
            </p:spPr>
          </p:cxnSp>
          <p:cxnSp>
            <p:nvCxnSpPr>
              <p:cNvPr id="19589" name="AutoShape 95"/>
              <p:cNvCxnSpPr>
                <a:cxnSpLocks noChangeShapeType="1"/>
                <a:stCxn id="19572" idx="2"/>
                <a:endCxn id="19575" idx="6"/>
              </p:cNvCxnSpPr>
              <p:nvPr/>
            </p:nvCxnSpPr>
            <p:spPr bwMode="auto">
              <a:xfrm flipH="1" flipV="1">
                <a:off x="2064" y="864"/>
                <a:ext cx="816" cy="384"/>
              </a:xfrm>
              <a:prstGeom prst="straightConnector1">
                <a:avLst/>
              </a:prstGeom>
              <a:noFill/>
              <a:ln w="9525">
                <a:solidFill>
                  <a:schemeClr val="tx1"/>
                </a:solidFill>
                <a:round/>
                <a:headEnd/>
                <a:tailEnd type="triangle" w="med" len="med"/>
              </a:ln>
            </p:spPr>
          </p:cxnSp>
          <p:cxnSp>
            <p:nvCxnSpPr>
              <p:cNvPr id="19590" name="AutoShape 96"/>
              <p:cNvCxnSpPr>
                <a:cxnSpLocks noChangeShapeType="1"/>
                <a:stCxn id="19568" idx="7"/>
                <a:endCxn id="19572" idx="3"/>
              </p:cNvCxnSpPr>
              <p:nvPr/>
            </p:nvCxnSpPr>
            <p:spPr bwMode="auto">
              <a:xfrm flipV="1">
                <a:off x="2138" y="1418"/>
                <a:ext cx="812" cy="428"/>
              </a:xfrm>
              <a:prstGeom prst="straightConnector1">
                <a:avLst/>
              </a:prstGeom>
              <a:noFill/>
              <a:ln w="9525">
                <a:solidFill>
                  <a:schemeClr val="tx1"/>
                </a:solidFill>
                <a:round/>
                <a:headEnd/>
                <a:tailEnd type="triangle" w="med" len="med"/>
              </a:ln>
            </p:spPr>
          </p:cxnSp>
          <p:cxnSp>
            <p:nvCxnSpPr>
              <p:cNvPr id="19591" name="AutoShape 97"/>
              <p:cNvCxnSpPr>
                <a:cxnSpLocks noChangeShapeType="1"/>
                <a:stCxn id="19568" idx="6"/>
                <a:endCxn id="19573" idx="2"/>
              </p:cNvCxnSpPr>
              <p:nvPr/>
            </p:nvCxnSpPr>
            <p:spPr bwMode="auto">
              <a:xfrm flipV="1">
                <a:off x="2208" y="1824"/>
                <a:ext cx="1344" cy="192"/>
              </a:xfrm>
              <a:prstGeom prst="straightConnector1">
                <a:avLst/>
              </a:prstGeom>
              <a:noFill/>
              <a:ln w="9525">
                <a:solidFill>
                  <a:schemeClr val="tx1"/>
                </a:solidFill>
                <a:round/>
                <a:headEnd/>
                <a:tailEnd type="triangle" w="med" len="med"/>
              </a:ln>
            </p:spPr>
          </p:cxnSp>
          <p:cxnSp>
            <p:nvCxnSpPr>
              <p:cNvPr id="19592" name="AutoShape 98"/>
              <p:cNvCxnSpPr>
                <a:cxnSpLocks noChangeShapeType="1"/>
                <a:stCxn id="19576" idx="1"/>
                <a:endCxn id="19572" idx="6"/>
              </p:cNvCxnSpPr>
              <p:nvPr/>
            </p:nvCxnSpPr>
            <p:spPr bwMode="auto">
              <a:xfrm rot="5400000" flipH="1">
                <a:off x="3648" y="960"/>
                <a:ext cx="694" cy="1270"/>
              </a:xfrm>
              <a:prstGeom prst="curvedConnector2">
                <a:avLst/>
              </a:prstGeom>
              <a:noFill/>
              <a:ln w="9525">
                <a:solidFill>
                  <a:schemeClr val="tx1"/>
                </a:solidFill>
                <a:round/>
                <a:headEnd/>
                <a:tailEnd type="triangle" w="med" len="med"/>
              </a:ln>
            </p:spPr>
          </p:cxnSp>
          <p:cxnSp>
            <p:nvCxnSpPr>
              <p:cNvPr id="19593" name="AutoShape 99"/>
              <p:cNvCxnSpPr>
                <a:cxnSpLocks noChangeShapeType="1"/>
                <a:stCxn id="19566" idx="6"/>
                <a:endCxn id="19573" idx="3"/>
              </p:cNvCxnSpPr>
              <p:nvPr/>
            </p:nvCxnSpPr>
            <p:spPr bwMode="auto">
              <a:xfrm flipV="1">
                <a:off x="816" y="1994"/>
                <a:ext cx="2806" cy="454"/>
              </a:xfrm>
              <a:prstGeom prst="curvedConnector2">
                <a:avLst/>
              </a:prstGeom>
              <a:noFill/>
              <a:ln w="9525">
                <a:solidFill>
                  <a:schemeClr val="tx1"/>
                </a:solidFill>
                <a:round/>
                <a:headEnd/>
                <a:tailEnd type="triangle" w="med" len="med"/>
              </a:ln>
            </p:spPr>
          </p:cxnSp>
        </p:grpSp>
        <p:cxnSp>
          <p:nvCxnSpPr>
            <p:cNvPr id="19565" name="AutoShape 100"/>
            <p:cNvCxnSpPr>
              <a:cxnSpLocks noChangeShapeType="1"/>
              <a:stCxn id="19571" idx="6"/>
              <a:endCxn id="19577" idx="2"/>
            </p:cNvCxnSpPr>
            <p:nvPr/>
          </p:nvCxnSpPr>
          <p:spPr bwMode="auto">
            <a:xfrm flipV="1">
              <a:off x="2966" y="3043"/>
              <a:ext cx="1323" cy="119"/>
            </a:xfrm>
            <a:prstGeom prst="straightConnector1">
              <a:avLst/>
            </a:prstGeom>
            <a:noFill/>
            <a:ln w="9525">
              <a:solidFill>
                <a:schemeClr val="bg1"/>
              </a:solidFill>
              <a:round/>
              <a:headEnd/>
              <a:tailEnd type="triangle" w="med" len="med"/>
            </a:ln>
          </p:spPr>
        </p:cxnSp>
      </p:grpSp>
      <p:sp>
        <p:nvSpPr>
          <p:cNvPr id="19470" name="AutoShape 101"/>
          <p:cNvSpPr>
            <a:spLocks noChangeArrowheads="1"/>
          </p:cNvSpPr>
          <p:nvPr/>
        </p:nvSpPr>
        <p:spPr bwMode="auto">
          <a:xfrm>
            <a:off x="4491038" y="2408237"/>
            <a:ext cx="317500" cy="304800"/>
          </a:xfrm>
          <a:prstGeom prst="flowChartConnector">
            <a:avLst/>
          </a:prstGeom>
          <a:noFill/>
          <a:ln w="38100">
            <a:solidFill>
              <a:srgbClr val="CC0000"/>
            </a:solidFill>
            <a:round/>
            <a:headEnd/>
            <a:tailEnd/>
          </a:ln>
        </p:spPr>
        <p:txBody>
          <a:bodyPr wrap="none" lIns="91432" tIns="45718" rIns="91432" bIns="45718" anchor="ctr"/>
          <a:lstStyle/>
          <a:p>
            <a:pPr algn="ctr"/>
            <a:endParaRPr lang="en-US" sz="1200" dirty="0"/>
          </a:p>
        </p:txBody>
      </p:sp>
      <p:grpSp>
        <p:nvGrpSpPr>
          <p:cNvPr id="7" name="Group 102"/>
          <p:cNvGrpSpPr>
            <a:grpSpLocks/>
          </p:cNvGrpSpPr>
          <p:nvPr/>
        </p:nvGrpSpPr>
        <p:grpSpPr bwMode="auto">
          <a:xfrm>
            <a:off x="5333180" y="2835275"/>
            <a:ext cx="807272" cy="304800"/>
            <a:chOff x="1914" y="2963"/>
            <a:chExt cx="1052" cy="397"/>
          </a:xfrm>
        </p:grpSpPr>
        <p:sp>
          <p:nvSpPr>
            <p:cNvPr id="19562" name="AutoShape 103"/>
            <p:cNvSpPr>
              <a:spLocks noChangeArrowheads="1"/>
            </p:cNvSpPr>
            <p:nvPr/>
          </p:nvSpPr>
          <p:spPr bwMode="auto">
            <a:xfrm>
              <a:off x="2553" y="2963"/>
              <a:ext cx="413" cy="397"/>
            </a:xfrm>
            <a:prstGeom prst="flowChartConnector">
              <a:avLst/>
            </a:prstGeom>
            <a:noFill/>
            <a:ln w="38100">
              <a:solidFill>
                <a:srgbClr val="CC0000"/>
              </a:solidFill>
              <a:round/>
              <a:headEnd/>
              <a:tailEnd/>
            </a:ln>
          </p:spPr>
          <p:txBody>
            <a:bodyPr wrap="none" anchor="ctr"/>
            <a:lstStyle/>
            <a:p>
              <a:pPr algn="ctr"/>
              <a:r>
                <a:rPr lang="en-US" sz="1500" i="1" dirty="0"/>
                <a:t>q</a:t>
              </a:r>
            </a:p>
          </p:txBody>
        </p:sp>
        <p:cxnSp>
          <p:nvCxnSpPr>
            <p:cNvPr id="19563" name="AutoShape 104"/>
            <p:cNvCxnSpPr>
              <a:cxnSpLocks noChangeShapeType="1"/>
              <a:stCxn id="19560" idx="5"/>
              <a:endCxn id="19562" idx="2"/>
            </p:cNvCxnSpPr>
            <p:nvPr/>
          </p:nvCxnSpPr>
          <p:spPr bwMode="auto">
            <a:xfrm flipV="1">
              <a:off x="1914" y="3162"/>
              <a:ext cx="639" cy="20"/>
            </a:xfrm>
            <a:prstGeom prst="straightConnector1">
              <a:avLst/>
            </a:prstGeom>
            <a:noFill/>
            <a:ln w="38100">
              <a:solidFill>
                <a:srgbClr val="CC0000"/>
              </a:solidFill>
              <a:round/>
              <a:headEnd/>
              <a:tailEnd type="triangle" w="med" len="med"/>
            </a:ln>
          </p:spPr>
        </p:cxnSp>
      </p:grpSp>
      <p:grpSp>
        <p:nvGrpSpPr>
          <p:cNvPr id="8" name="Group 105"/>
          <p:cNvGrpSpPr>
            <a:grpSpLocks/>
          </p:cNvGrpSpPr>
          <p:nvPr/>
        </p:nvGrpSpPr>
        <p:grpSpPr bwMode="auto">
          <a:xfrm>
            <a:off x="5062538" y="2591572"/>
            <a:ext cx="1299841" cy="456433"/>
            <a:chOff x="1560" y="2646"/>
            <a:chExt cx="1695" cy="595"/>
          </a:xfrm>
        </p:grpSpPr>
        <p:sp>
          <p:nvSpPr>
            <p:cNvPr id="19560" name="AutoShape 106"/>
            <p:cNvSpPr>
              <a:spLocks noChangeArrowheads="1"/>
            </p:cNvSpPr>
            <p:nvPr/>
          </p:nvSpPr>
          <p:spPr bwMode="auto">
            <a:xfrm>
              <a:off x="1560" y="2844"/>
              <a:ext cx="414" cy="397"/>
            </a:xfrm>
            <a:prstGeom prst="flowChartConnector">
              <a:avLst/>
            </a:prstGeom>
            <a:noFill/>
            <a:ln w="38100">
              <a:solidFill>
                <a:srgbClr val="CC0000"/>
              </a:solidFill>
              <a:round/>
              <a:headEnd/>
              <a:tailEnd/>
            </a:ln>
          </p:spPr>
          <p:txBody>
            <a:bodyPr wrap="none" anchor="ctr"/>
            <a:lstStyle/>
            <a:p>
              <a:pPr algn="ctr"/>
              <a:r>
                <a:rPr lang="en-US" sz="1500" i="1" dirty="0"/>
                <a:t>p</a:t>
              </a:r>
            </a:p>
          </p:txBody>
        </p:sp>
        <p:cxnSp>
          <p:nvCxnSpPr>
            <p:cNvPr id="19561" name="AutoShape 107"/>
            <p:cNvCxnSpPr>
              <a:cxnSpLocks noChangeShapeType="1"/>
              <a:stCxn id="19558" idx="2"/>
              <a:endCxn id="19560" idx="6"/>
            </p:cNvCxnSpPr>
            <p:nvPr/>
          </p:nvCxnSpPr>
          <p:spPr bwMode="auto">
            <a:xfrm flipH="1">
              <a:off x="1974" y="2646"/>
              <a:ext cx="1281" cy="396"/>
            </a:xfrm>
            <a:prstGeom prst="straightConnector1">
              <a:avLst/>
            </a:prstGeom>
            <a:noFill/>
            <a:ln w="38100">
              <a:solidFill>
                <a:srgbClr val="CC0000"/>
              </a:solidFill>
              <a:round/>
              <a:headEnd/>
              <a:tailEnd type="triangle" w="med" len="med"/>
            </a:ln>
          </p:spPr>
        </p:cxnSp>
      </p:grpSp>
      <p:grpSp>
        <p:nvGrpSpPr>
          <p:cNvPr id="9" name="Group 108"/>
          <p:cNvGrpSpPr>
            <a:grpSpLocks/>
          </p:cNvGrpSpPr>
          <p:nvPr/>
        </p:nvGrpSpPr>
        <p:grpSpPr bwMode="auto">
          <a:xfrm>
            <a:off x="6362702" y="2316463"/>
            <a:ext cx="412751" cy="428328"/>
            <a:chOff x="3255" y="2287"/>
            <a:chExt cx="538" cy="557"/>
          </a:xfrm>
        </p:grpSpPr>
        <p:sp>
          <p:nvSpPr>
            <p:cNvPr id="19558" name="AutoShape 109"/>
            <p:cNvSpPr>
              <a:spLocks noChangeArrowheads="1"/>
            </p:cNvSpPr>
            <p:nvPr/>
          </p:nvSpPr>
          <p:spPr bwMode="auto">
            <a:xfrm>
              <a:off x="3255" y="2446"/>
              <a:ext cx="414" cy="398"/>
            </a:xfrm>
            <a:prstGeom prst="flowChartConnector">
              <a:avLst/>
            </a:prstGeom>
            <a:noFill/>
            <a:ln w="38100">
              <a:solidFill>
                <a:srgbClr val="CC0000"/>
              </a:solidFill>
              <a:round/>
              <a:headEnd/>
              <a:tailEnd/>
            </a:ln>
          </p:spPr>
          <p:txBody>
            <a:bodyPr wrap="none" anchor="ctr"/>
            <a:lstStyle/>
            <a:p>
              <a:pPr algn="ctr"/>
              <a:r>
                <a:rPr lang="en-US" sz="1500" i="1" dirty="0"/>
                <a:t>h</a:t>
              </a:r>
            </a:p>
          </p:txBody>
        </p:sp>
        <p:cxnSp>
          <p:nvCxnSpPr>
            <p:cNvPr id="19559" name="AutoShape 110"/>
            <p:cNvCxnSpPr>
              <a:cxnSpLocks noChangeShapeType="1"/>
              <a:stCxn id="19544" idx="4"/>
              <a:endCxn id="19558" idx="7"/>
            </p:cNvCxnSpPr>
            <p:nvPr/>
          </p:nvCxnSpPr>
          <p:spPr bwMode="auto">
            <a:xfrm flipH="1">
              <a:off x="3608" y="2287"/>
              <a:ext cx="185" cy="218"/>
            </a:xfrm>
            <a:prstGeom prst="straightConnector1">
              <a:avLst/>
            </a:prstGeom>
            <a:noFill/>
            <a:ln w="38100">
              <a:solidFill>
                <a:srgbClr val="CC0000"/>
              </a:solidFill>
              <a:round/>
              <a:headEnd/>
              <a:tailEnd type="triangle" w="med" len="med"/>
            </a:ln>
          </p:spPr>
        </p:cxnSp>
      </p:grpSp>
      <p:grpSp>
        <p:nvGrpSpPr>
          <p:cNvPr id="10" name="Group 111"/>
          <p:cNvGrpSpPr>
            <a:grpSpLocks/>
          </p:cNvGrpSpPr>
          <p:nvPr/>
        </p:nvGrpSpPr>
        <p:grpSpPr bwMode="auto">
          <a:xfrm>
            <a:off x="7283450" y="2195514"/>
            <a:ext cx="317500" cy="548964"/>
            <a:chOff x="4454" y="2129"/>
            <a:chExt cx="414" cy="715"/>
          </a:xfrm>
        </p:grpSpPr>
        <p:sp>
          <p:nvSpPr>
            <p:cNvPr id="19556" name="AutoShape 112"/>
            <p:cNvSpPr>
              <a:spLocks noChangeArrowheads="1"/>
            </p:cNvSpPr>
            <p:nvPr/>
          </p:nvSpPr>
          <p:spPr bwMode="auto">
            <a:xfrm>
              <a:off x="4454" y="2129"/>
              <a:ext cx="414" cy="397"/>
            </a:xfrm>
            <a:prstGeom prst="flowChartConnector">
              <a:avLst/>
            </a:prstGeom>
            <a:noFill/>
            <a:ln w="38100">
              <a:solidFill>
                <a:srgbClr val="CC0000"/>
              </a:solidFill>
              <a:round/>
              <a:headEnd/>
              <a:tailEnd/>
            </a:ln>
          </p:spPr>
          <p:txBody>
            <a:bodyPr wrap="none" anchor="ctr"/>
            <a:lstStyle/>
            <a:p>
              <a:pPr algn="ctr"/>
              <a:r>
                <a:rPr lang="en-US" sz="1500" i="1" dirty="0"/>
                <a:t>f</a:t>
              </a:r>
            </a:p>
          </p:txBody>
        </p:sp>
        <p:cxnSp>
          <p:nvCxnSpPr>
            <p:cNvPr id="19557" name="AutoShape 113"/>
            <p:cNvCxnSpPr>
              <a:cxnSpLocks noChangeShapeType="1"/>
              <a:stCxn id="797828" idx="0"/>
              <a:endCxn id="19556" idx="4"/>
            </p:cNvCxnSpPr>
            <p:nvPr/>
          </p:nvCxnSpPr>
          <p:spPr bwMode="auto">
            <a:xfrm flipV="1">
              <a:off x="4495" y="2526"/>
              <a:ext cx="166" cy="318"/>
            </a:xfrm>
            <a:prstGeom prst="straightConnector1">
              <a:avLst/>
            </a:prstGeom>
            <a:noFill/>
            <a:ln w="38100">
              <a:solidFill>
                <a:srgbClr val="CC0000"/>
              </a:solidFill>
              <a:round/>
              <a:headEnd/>
              <a:tailEnd type="triangle" w="med" len="med"/>
            </a:ln>
          </p:spPr>
        </p:cxnSp>
      </p:grpSp>
      <p:grpSp>
        <p:nvGrpSpPr>
          <p:cNvPr id="11" name="Group 114"/>
          <p:cNvGrpSpPr>
            <a:grpSpLocks/>
          </p:cNvGrpSpPr>
          <p:nvPr/>
        </p:nvGrpSpPr>
        <p:grpSpPr bwMode="auto">
          <a:xfrm>
            <a:off x="7378702" y="1371602"/>
            <a:ext cx="317500" cy="824137"/>
            <a:chOff x="4579" y="1056"/>
            <a:chExt cx="413" cy="1055"/>
          </a:xfrm>
        </p:grpSpPr>
        <p:sp>
          <p:nvSpPr>
            <p:cNvPr id="19554" name="AutoShape 115"/>
            <p:cNvSpPr>
              <a:spLocks noChangeArrowheads="1"/>
            </p:cNvSpPr>
            <p:nvPr/>
          </p:nvSpPr>
          <p:spPr bwMode="auto">
            <a:xfrm>
              <a:off x="4579" y="1056"/>
              <a:ext cx="413" cy="397"/>
            </a:xfrm>
            <a:prstGeom prst="flowChartConnector">
              <a:avLst/>
            </a:prstGeom>
            <a:noFill/>
            <a:ln w="38100">
              <a:solidFill>
                <a:srgbClr val="CC0000"/>
              </a:solidFill>
              <a:round/>
              <a:headEnd/>
              <a:tailEnd/>
            </a:ln>
          </p:spPr>
          <p:txBody>
            <a:bodyPr wrap="none" anchor="ctr"/>
            <a:lstStyle/>
            <a:p>
              <a:pPr algn="ctr"/>
              <a:endParaRPr lang="en-US" sz="1200" dirty="0"/>
            </a:p>
          </p:txBody>
        </p:sp>
        <p:cxnSp>
          <p:nvCxnSpPr>
            <p:cNvPr id="19555" name="AutoShape 116"/>
            <p:cNvCxnSpPr>
              <a:cxnSpLocks noChangeShapeType="1"/>
              <a:stCxn id="19556" idx="0"/>
              <a:endCxn id="19554" idx="4"/>
            </p:cNvCxnSpPr>
            <p:nvPr/>
          </p:nvCxnSpPr>
          <p:spPr bwMode="auto">
            <a:xfrm flipV="1">
              <a:off x="4662" y="1453"/>
              <a:ext cx="124" cy="658"/>
            </a:xfrm>
            <a:prstGeom prst="straightConnector1">
              <a:avLst/>
            </a:prstGeom>
            <a:noFill/>
            <a:ln w="38100">
              <a:solidFill>
                <a:srgbClr val="CC0000"/>
              </a:solidFill>
              <a:round/>
              <a:headEnd/>
              <a:tailEnd type="triangle" w="med" len="med"/>
            </a:ln>
          </p:spPr>
        </p:cxnSp>
      </p:grpSp>
      <p:grpSp>
        <p:nvGrpSpPr>
          <p:cNvPr id="12" name="Group 117"/>
          <p:cNvGrpSpPr>
            <a:grpSpLocks/>
          </p:cNvGrpSpPr>
          <p:nvPr/>
        </p:nvGrpSpPr>
        <p:grpSpPr bwMode="auto">
          <a:xfrm>
            <a:off x="4800862" y="2133603"/>
            <a:ext cx="928424" cy="318758"/>
            <a:chOff x="1219" y="2049"/>
            <a:chExt cx="1210" cy="416"/>
          </a:xfrm>
        </p:grpSpPr>
        <p:sp>
          <p:nvSpPr>
            <p:cNvPr id="19552" name="AutoShape 118"/>
            <p:cNvSpPr>
              <a:spLocks noChangeArrowheads="1"/>
            </p:cNvSpPr>
            <p:nvPr/>
          </p:nvSpPr>
          <p:spPr bwMode="auto">
            <a:xfrm>
              <a:off x="2015" y="2049"/>
              <a:ext cx="414" cy="397"/>
            </a:xfrm>
            <a:prstGeom prst="flowChartConnector">
              <a:avLst/>
            </a:prstGeom>
            <a:noFill/>
            <a:ln w="38100">
              <a:solidFill>
                <a:srgbClr val="CC0000"/>
              </a:solidFill>
              <a:round/>
              <a:headEnd/>
              <a:tailEnd/>
            </a:ln>
          </p:spPr>
          <p:txBody>
            <a:bodyPr wrap="none" anchor="ctr"/>
            <a:lstStyle/>
            <a:p>
              <a:pPr algn="ctr"/>
              <a:r>
                <a:rPr lang="en-US" sz="1500" i="1" dirty="0"/>
                <a:t>d</a:t>
              </a:r>
            </a:p>
          </p:txBody>
        </p:sp>
        <p:cxnSp>
          <p:nvCxnSpPr>
            <p:cNvPr id="19553" name="AutoShape 119"/>
            <p:cNvCxnSpPr>
              <a:cxnSpLocks noChangeShapeType="1"/>
            </p:cNvCxnSpPr>
            <p:nvPr/>
          </p:nvCxnSpPr>
          <p:spPr bwMode="auto">
            <a:xfrm flipV="1">
              <a:off x="1219" y="2248"/>
              <a:ext cx="846" cy="217"/>
            </a:xfrm>
            <a:prstGeom prst="straightConnector1">
              <a:avLst/>
            </a:prstGeom>
            <a:noFill/>
            <a:ln w="38100">
              <a:solidFill>
                <a:srgbClr val="CC0000"/>
              </a:solidFill>
              <a:round/>
              <a:headEnd/>
              <a:tailEnd type="triangle" w="med" len="med"/>
            </a:ln>
          </p:spPr>
        </p:cxnSp>
      </p:grpSp>
      <p:grpSp>
        <p:nvGrpSpPr>
          <p:cNvPr id="13" name="Group 120"/>
          <p:cNvGrpSpPr>
            <a:grpSpLocks/>
          </p:cNvGrpSpPr>
          <p:nvPr/>
        </p:nvGrpSpPr>
        <p:grpSpPr bwMode="auto">
          <a:xfrm>
            <a:off x="4745037" y="1676401"/>
            <a:ext cx="712789" cy="502091"/>
            <a:chOff x="1147" y="1453"/>
            <a:chExt cx="929" cy="655"/>
          </a:xfrm>
        </p:grpSpPr>
        <p:sp>
          <p:nvSpPr>
            <p:cNvPr id="19550" name="AutoShape 121"/>
            <p:cNvSpPr>
              <a:spLocks noChangeArrowheads="1"/>
            </p:cNvSpPr>
            <p:nvPr/>
          </p:nvSpPr>
          <p:spPr bwMode="auto">
            <a:xfrm>
              <a:off x="1147" y="1453"/>
              <a:ext cx="413" cy="397"/>
            </a:xfrm>
            <a:prstGeom prst="flowChartConnector">
              <a:avLst/>
            </a:prstGeom>
            <a:noFill/>
            <a:ln w="38100">
              <a:solidFill>
                <a:srgbClr val="CC0000"/>
              </a:solidFill>
              <a:round/>
              <a:headEnd/>
              <a:tailEnd/>
            </a:ln>
          </p:spPr>
          <p:txBody>
            <a:bodyPr wrap="none" anchor="ctr"/>
            <a:lstStyle/>
            <a:p>
              <a:pPr algn="ctr"/>
              <a:r>
                <a:rPr lang="en-US" sz="1500" i="1" dirty="0"/>
                <a:t>b</a:t>
              </a:r>
            </a:p>
          </p:txBody>
        </p:sp>
        <p:cxnSp>
          <p:nvCxnSpPr>
            <p:cNvPr id="19551" name="AutoShape 122"/>
            <p:cNvCxnSpPr>
              <a:cxnSpLocks noChangeShapeType="1"/>
              <a:stCxn id="19568" idx="1"/>
              <a:endCxn id="19550" idx="5"/>
            </p:cNvCxnSpPr>
            <p:nvPr/>
          </p:nvCxnSpPr>
          <p:spPr bwMode="auto">
            <a:xfrm flipH="1" flipV="1">
              <a:off x="1500" y="1792"/>
              <a:ext cx="576" cy="316"/>
            </a:xfrm>
            <a:prstGeom prst="straightConnector1">
              <a:avLst/>
            </a:prstGeom>
            <a:noFill/>
            <a:ln w="38100">
              <a:solidFill>
                <a:srgbClr val="CC0000"/>
              </a:solidFill>
              <a:round/>
              <a:headEnd/>
              <a:tailEnd type="triangle" w="med" len="med"/>
            </a:ln>
          </p:spPr>
        </p:cxnSp>
      </p:grpSp>
      <p:grpSp>
        <p:nvGrpSpPr>
          <p:cNvPr id="14" name="Group 123"/>
          <p:cNvGrpSpPr>
            <a:grpSpLocks/>
          </p:cNvGrpSpPr>
          <p:nvPr/>
        </p:nvGrpSpPr>
        <p:grpSpPr bwMode="auto">
          <a:xfrm>
            <a:off x="5021262" y="1401763"/>
            <a:ext cx="611188" cy="319088"/>
            <a:chOff x="1507" y="1096"/>
            <a:chExt cx="797" cy="416"/>
          </a:xfrm>
        </p:grpSpPr>
        <p:sp>
          <p:nvSpPr>
            <p:cNvPr id="19548" name="AutoShape 124"/>
            <p:cNvSpPr>
              <a:spLocks noChangeArrowheads="1"/>
            </p:cNvSpPr>
            <p:nvPr/>
          </p:nvSpPr>
          <p:spPr bwMode="auto">
            <a:xfrm>
              <a:off x="1891" y="1096"/>
              <a:ext cx="413" cy="397"/>
            </a:xfrm>
            <a:prstGeom prst="flowChartConnector">
              <a:avLst/>
            </a:prstGeom>
            <a:noFill/>
            <a:ln w="38100">
              <a:solidFill>
                <a:srgbClr val="CC0000"/>
              </a:solidFill>
              <a:round/>
              <a:headEnd/>
              <a:tailEnd/>
            </a:ln>
          </p:spPr>
          <p:txBody>
            <a:bodyPr wrap="none" anchor="ctr"/>
            <a:lstStyle/>
            <a:p>
              <a:pPr algn="ctr"/>
              <a:r>
                <a:rPr lang="en-US" sz="1500" i="1" dirty="0"/>
                <a:t>a</a:t>
              </a:r>
            </a:p>
          </p:txBody>
        </p:sp>
        <p:cxnSp>
          <p:nvCxnSpPr>
            <p:cNvPr id="19549" name="AutoShape 125"/>
            <p:cNvCxnSpPr>
              <a:cxnSpLocks noChangeShapeType="1"/>
              <a:endCxn id="19548" idx="2"/>
            </p:cNvCxnSpPr>
            <p:nvPr/>
          </p:nvCxnSpPr>
          <p:spPr bwMode="auto">
            <a:xfrm flipV="1">
              <a:off x="1507" y="1295"/>
              <a:ext cx="372" cy="217"/>
            </a:xfrm>
            <a:prstGeom prst="straightConnector1">
              <a:avLst/>
            </a:prstGeom>
            <a:noFill/>
            <a:ln w="38100">
              <a:solidFill>
                <a:srgbClr val="CC0000"/>
              </a:solidFill>
              <a:round/>
              <a:headEnd/>
              <a:tailEnd type="triangle" w="med" len="med"/>
            </a:ln>
          </p:spPr>
        </p:cxnSp>
      </p:grpSp>
      <p:grpSp>
        <p:nvGrpSpPr>
          <p:cNvPr id="15" name="Group 126"/>
          <p:cNvGrpSpPr>
            <a:grpSpLocks/>
          </p:cNvGrpSpPr>
          <p:nvPr/>
        </p:nvGrpSpPr>
        <p:grpSpPr bwMode="auto">
          <a:xfrm>
            <a:off x="5682429" y="1646237"/>
            <a:ext cx="807272" cy="532259"/>
            <a:chOff x="2369" y="1414"/>
            <a:chExt cx="1052" cy="694"/>
          </a:xfrm>
        </p:grpSpPr>
        <p:sp>
          <p:nvSpPr>
            <p:cNvPr id="19546" name="AutoShape 127"/>
            <p:cNvSpPr>
              <a:spLocks noChangeArrowheads="1"/>
            </p:cNvSpPr>
            <p:nvPr/>
          </p:nvSpPr>
          <p:spPr bwMode="auto">
            <a:xfrm>
              <a:off x="3007" y="1414"/>
              <a:ext cx="414" cy="397"/>
            </a:xfrm>
            <a:prstGeom prst="flowChartConnector">
              <a:avLst/>
            </a:prstGeom>
            <a:noFill/>
            <a:ln w="38100">
              <a:solidFill>
                <a:srgbClr val="CC0000"/>
              </a:solidFill>
              <a:round/>
              <a:headEnd/>
              <a:tailEnd/>
            </a:ln>
          </p:spPr>
          <p:txBody>
            <a:bodyPr wrap="none" anchor="ctr"/>
            <a:lstStyle/>
            <a:p>
              <a:pPr algn="ctr"/>
              <a:r>
                <a:rPr lang="en-US" sz="1500" i="1" dirty="0"/>
                <a:t>c</a:t>
              </a:r>
            </a:p>
          </p:txBody>
        </p:sp>
        <p:cxnSp>
          <p:nvCxnSpPr>
            <p:cNvPr id="19547" name="AutoShape 128"/>
            <p:cNvCxnSpPr>
              <a:cxnSpLocks noChangeShapeType="1"/>
              <a:stCxn id="19552" idx="7"/>
              <a:endCxn id="19546" idx="3"/>
            </p:cNvCxnSpPr>
            <p:nvPr/>
          </p:nvCxnSpPr>
          <p:spPr bwMode="auto">
            <a:xfrm flipV="1">
              <a:off x="2369" y="1753"/>
              <a:ext cx="698" cy="355"/>
            </a:xfrm>
            <a:prstGeom prst="straightConnector1">
              <a:avLst/>
            </a:prstGeom>
            <a:noFill/>
            <a:ln w="38100">
              <a:solidFill>
                <a:srgbClr val="CC0000"/>
              </a:solidFill>
              <a:round/>
              <a:headEnd/>
              <a:tailEnd type="triangle" w="med" len="med"/>
            </a:ln>
          </p:spPr>
        </p:cxnSp>
      </p:grpSp>
      <p:grpSp>
        <p:nvGrpSpPr>
          <p:cNvPr id="16" name="Group 129"/>
          <p:cNvGrpSpPr>
            <a:grpSpLocks/>
          </p:cNvGrpSpPr>
          <p:nvPr/>
        </p:nvGrpSpPr>
        <p:grpSpPr bwMode="auto">
          <a:xfrm>
            <a:off x="5729611" y="2011363"/>
            <a:ext cx="1204590" cy="304800"/>
            <a:chOff x="2429" y="1890"/>
            <a:chExt cx="1571" cy="397"/>
          </a:xfrm>
        </p:grpSpPr>
        <p:sp>
          <p:nvSpPr>
            <p:cNvPr id="19544" name="AutoShape 130"/>
            <p:cNvSpPr>
              <a:spLocks noChangeArrowheads="1"/>
            </p:cNvSpPr>
            <p:nvPr/>
          </p:nvSpPr>
          <p:spPr bwMode="auto">
            <a:xfrm>
              <a:off x="3586" y="1890"/>
              <a:ext cx="414" cy="397"/>
            </a:xfrm>
            <a:prstGeom prst="flowChartConnector">
              <a:avLst/>
            </a:prstGeom>
            <a:noFill/>
            <a:ln w="38100">
              <a:solidFill>
                <a:srgbClr val="CC0000"/>
              </a:solidFill>
              <a:round/>
              <a:headEnd/>
              <a:tailEnd/>
            </a:ln>
          </p:spPr>
          <p:txBody>
            <a:bodyPr wrap="none" anchor="ctr"/>
            <a:lstStyle/>
            <a:p>
              <a:pPr algn="ctr"/>
              <a:r>
                <a:rPr lang="en-US" sz="1500" i="1" dirty="0"/>
                <a:t>e</a:t>
              </a:r>
            </a:p>
          </p:txBody>
        </p:sp>
        <p:cxnSp>
          <p:nvCxnSpPr>
            <p:cNvPr id="19545" name="AutoShape 131"/>
            <p:cNvCxnSpPr>
              <a:cxnSpLocks noChangeShapeType="1"/>
              <a:stCxn id="19552" idx="6"/>
              <a:endCxn id="19544" idx="2"/>
            </p:cNvCxnSpPr>
            <p:nvPr/>
          </p:nvCxnSpPr>
          <p:spPr bwMode="auto">
            <a:xfrm flipV="1">
              <a:off x="2429" y="2089"/>
              <a:ext cx="1157" cy="159"/>
            </a:xfrm>
            <a:prstGeom prst="straightConnector1">
              <a:avLst/>
            </a:prstGeom>
            <a:noFill/>
            <a:ln w="38100">
              <a:solidFill>
                <a:srgbClr val="CC0000"/>
              </a:solidFill>
              <a:round/>
              <a:headEnd/>
              <a:tailEnd type="triangle" w="med" len="med"/>
            </a:ln>
          </p:spPr>
        </p:cxnSp>
      </p:grpSp>
      <p:sp>
        <p:nvSpPr>
          <p:cNvPr id="797828" name="AutoShape 132"/>
          <p:cNvSpPr>
            <a:spLocks noChangeArrowheads="1"/>
          </p:cNvSpPr>
          <p:nvPr/>
        </p:nvSpPr>
        <p:spPr bwMode="auto">
          <a:xfrm>
            <a:off x="7156450" y="2744791"/>
            <a:ext cx="317500" cy="303213"/>
          </a:xfrm>
          <a:prstGeom prst="flowChartConnector">
            <a:avLst/>
          </a:prstGeom>
          <a:noFill/>
          <a:ln w="38100">
            <a:solidFill>
              <a:srgbClr val="CC0000"/>
            </a:solidFill>
            <a:round/>
            <a:headEnd/>
            <a:tailEnd/>
          </a:ln>
        </p:spPr>
        <p:txBody>
          <a:bodyPr wrap="none" lIns="91432" tIns="45718" rIns="91432" bIns="45718" anchor="ctr"/>
          <a:lstStyle/>
          <a:p>
            <a:pPr algn="ctr"/>
            <a:r>
              <a:rPr lang="en-US" sz="1500" i="1" dirty="0"/>
              <a:t>r</a:t>
            </a:r>
          </a:p>
        </p:txBody>
      </p:sp>
      <p:cxnSp>
        <p:nvCxnSpPr>
          <p:cNvPr id="797829" name="AutoShape 133"/>
          <p:cNvCxnSpPr>
            <a:cxnSpLocks noChangeShapeType="1"/>
            <a:stCxn id="19544" idx="5"/>
            <a:endCxn id="797828" idx="1"/>
          </p:cNvCxnSpPr>
          <p:nvPr/>
        </p:nvCxnSpPr>
        <p:spPr bwMode="auto">
          <a:xfrm>
            <a:off x="6888161" y="2290766"/>
            <a:ext cx="314325" cy="479425"/>
          </a:xfrm>
          <a:prstGeom prst="straightConnector1">
            <a:avLst/>
          </a:prstGeom>
          <a:noFill/>
          <a:ln w="38100">
            <a:solidFill>
              <a:srgbClr val="CC0000"/>
            </a:solidFill>
            <a:round/>
            <a:headEnd/>
            <a:tailEnd type="triangle" w="med" len="med"/>
          </a:ln>
        </p:spPr>
      </p:cxnSp>
      <p:grpSp>
        <p:nvGrpSpPr>
          <p:cNvPr id="17" name="Group 134"/>
          <p:cNvGrpSpPr>
            <a:grpSpLocks/>
          </p:cNvGrpSpPr>
          <p:nvPr/>
        </p:nvGrpSpPr>
        <p:grpSpPr bwMode="auto">
          <a:xfrm>
            <a:off x="5316538" y="1408117"/>
            <a:ext cx="855337" cy="389758"/>
            <a:chOff x="1891" y="1104"/>
            <a:chExt cx="1116" cy="508"/>
          </a:xfrm>
        </p:grpSpPr>
        <p:cxnSp>
          <p:nvCxnSpPr>
            <p:cNvPr id="19542" name="AutoShape 135"/>
            <p:cNvCxnSpPr>
              <a:cxnSpLocks noChangeShapeType="1"/>
              <a:stCxn id="19546" idx="2"/>
              <a:endCxn id="19543" idx="6"/>
            </p:cNvCxnSpPr>
            <p:nvPr/>
          </p:nvCxnSpPr>
          <p:spPr bwMode="auto">
            <a:xfrm flipH="1" flipV="1">
              <a:off x="2304" y="1302"/>
              <a:ext cx="703" cy="310"/>
            </a:xfrm>
            <a:prstGeom prst="straightConnector1">
              <a:avLst/>
            </a:prstGeom>
            <a:noFill/>
            <a:ln w="38100">
              <a:solidFill>
                <a:srgbClr val="CC0000"/>
              </a:solidFill>
              <a:round/>
              <a:headEnd/>
              <a:tailEnd type="triangle" w="med" len="med"/>
            </a:ln>
          </p:spPr>
        </p:cxnSp>
        <p:sp>
          <p:nvSpPr>
            <p:cNvPr id="19543" name="AutoShape 136"/>
            <p:cNvSpPr>
              <a:spLocks noChangeArrowheads="1"/>
            </p:cNvSpPr>
            <p:nvPr/>
          </p:nvSpPr>
          <p:spPr bwMode="auto">
            <a:xfrm>
              <a:off x="1891" y="1104"/>
              <a:ext cx="413" cy="397"/>
            </a:xfrm>
            <a:prstGeom prst="flowChartConnector">
              <a:avLst/>
            </a:prstGeom>
            <a:noFill/>
            <a:ln w="38100">
              <a:solidFill>
                <a:srgbClr val="CC0000"/>
              </a:solidFill>
              <a:round/>
              <a:headEnd/>
              <a:tailEnd/>
            </a:ln>
          </p:spPr>
          <p:txBody>
            <a:bodyPr wrap="none" anchor="ctr"/>
            <a:lstStyle/>
            <a:p>
              <a:pPr algn="ctr"/>
              <a:endParaRPr lang="en-US" sz="1500" i="1" dirty="0"/>
            </a:p>
          </p:txBody>
        </p:sp>
      </p:grpSp>
      <p:grpSp>
        <p:nvGrpSpPr>
          <p:cNvPr id="18" name="Group 137"/>
          <p:cNvGrpSpPr>
            <a:grpSpLocks/>
          </p:cNvGrpSpPr>
          <p:nvPr/>
        </p:nvGrpSpPr>
        <p:grpSpPr bwMode="auto">
          <a:xfrm>
            <a:off x="6186488" y="1655767"/>
            <a:ext cx="1143767" cy="583895"/>
            <a:chOff x="3024" y="1427"/>
            <a:chExt cx="1492" cy="760"/>
          </a:xfrm>
        </p:grpSpPr>
        <p:cxnSp>
          <p:nvCxnSpPr>
            <p:cNvPr id="19540" name="AutoShape 138"/>
            <p:cNvCxnSpPr>
              <a:cxnSpLocks noChangeShapeType="1"/>
              <a:stCxn id="19556" idx="1"/>
              <a:endCxn id="19546" idx="6"/>
            </p:cNvCxnSpPr>
            <p:nvPr/>
          </p:nvCxnSpPr>
          <p:spPr bwMode="auto">
            <a:xfrm rot="16200000" flipV="1">
              <a:off x="3680" y="1352"/>
              <a:ext cx="575" cy="1096"/>
            </a:xfrm>
            <a:prstGeom prst="curvedConnector2">
              <a:avLst/>
            </a:prstGeom>
            <a:noFill/>
            <a:ln w="38100">
              <a:solidFill>
                <a:srgbClr val="CC0000"/>
              </a:solidFill>
              <a:round/>
              <a:headEnd/>
              <a:tailEnd type="triangle" w="med" len="med"/>
            </a:ln>
          </p:spPr>
        </p:cxnSp>
        <p:sp>
          <p:nvSpPr>
            <p:cNvPr id="19541" name="AutoShape 139"/>
            <p:cNvSpPr>
              <a:spLocks noChangeArrowheads="1"/>
            </p:cNvSpPr>
            <p:nvPr/>
          </p:nvSpPr>
          <p:spPr bwMode="auto">
            <a:xfrm>
              <a:off x="3024" y="1427"/>
              <a:ext cx="414" cy="397"/>
            </a:xfrm>
            <a:prstGeom prst="flowChartConnector">
              <a:avLst/>
            </a:prstGeom>
            <a:noFill/>
            <a:ln w="38100">
              <a:solidFill>
                <a:srgbClr val="CC0000"/>
              </a:solidFill>
              <a:round/>
              <a:headEnd/>
              <a:tailEnd/>
            </a:ln>
          </p:spPr>
          <p:txBody>
            <a:bodyPr wrap="none" anchor="ctr"/>
            <a:lstStyle/>
            <a:p>
              <a:pPr algn="ctr"/>
              <a:endParaRPr lang="en-US" sz="1500" i="1" dirty="0"/>
            </a:p>
          </p:txBody>
        </p:sp>
      </p:grpSp>
      <p:sp>
        <p:nvSpPr>
          <p:cNvPr id="19485" name="Line 140"/>
          <p:cNvSpPr>
            <a:spLocks noChangeShapeType="1"/>
          </p:cNvSpPr>
          <p:nvPr/>
        </p:nvSpPr>
        <p:spPr bwMode="auto">
          <a:xfrm>
            <a:off x="3" y="3371851"/>
            <a:ext cx="12191999" cy="0"/>
          </a:xfrm>
          <a:prstGeom prst="line">
            <a:avLst/>
          </a:prstGeom>
          <a:noFill/>
          <a:ln w="9525">
            <a:solidFill>
              <a:schemeClr val="tx1"/>
            </a:solidFill>
            <a:round/>
            <a:headEnd/>
            <a:tailEnd/>
          </a:ln>
        </p:spPr>
        <p:txBody>
          <a:bodyPr lIns="91432" tIns="45718" rIns="91432" bIns="45718"/>
          <a:lstStyle/>
          <a:p>
            <a:endParaRPr lang="en-US"/>
          </a:p>
        </p:txBody>
      </p:sp>
      <p:sp>
        <p:nvSpPr>
          <p:cNvPr id="797837" name="Oval 141"/>
          <p:cNvSpPr>
            <a:spLocks noChangeArrowheads="1"/>
          </p:cNvSpPr>
          <p:nvPr/>
        </p:nvSpPr>
        <p:spPr bwMode="auto">
          <a:xfrm>
            <a:off x="6140455" y="3478213"/>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38" name="Oval 142"/>
          <p:cNvSpPr>
            <a:spLocks noChangeArrowheads="1"/>
          </p:cNvSpPr>
          <p:nvPr/>
        </p:nvSpPr>
        <p:spPr bwMode="auto">
          <a:xfrm>
            <a:off x="3729039" y="3971930"/>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39" name="Oval 143"/>
          <p:cNvSpPr>
            <a:spLocks noChangeArrowheads="1"/>
          </p:cNvSpPr>
          <p:nvPr/>
        </p:nvSpPr>
        <p:spPr bwMode="auto">
          <a:xfrm>
            <a:off x="3165481" y="4451356"/>
            <a:ext cx="290513"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40" name="Oval 144"/>
          <p:cNvSpPr>
            <a:spLocks noChangeArrowheads="1"/>
          </p:cNvSpPr>
          <p:nvPr/>
        </p:nvSpPr>
        <p:spPr bwMode="auto">
          <a:xfrm>
            <a:off x="3865563" y="4451356"/>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41" name="Oval 145"/>
          <p:cNvSpPr>
            <a:spLocks noChangeArrowheads="1"/>
          </p:cNvSpPr>
          <p:nvPr/>
        </p:nvSpPr>
        <p:spPr bwMode="auto">
          <a:xfrm>
            <a:off x="4686305" y="4433888"/>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42" name="Oval 146"/>
          <p:cNvSpPr>
            <a:spLocks noChangeArrowheads="1"/>
          </p:cNvSpPr>
          <p:nvPr/>
        </p:nvSpPr>
        <p:spPr bwMode="auto">
          <a:xfrm>
            <a:off x="3163888" y="5006981"/>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43" name="Oval 147"/>
          <p:cNvSpPr>
            <a:spLocks noChangeArrowheads="1"/>
          </p:cNvSpPr>
          <p:nvPr/>
        </p:nvSpPr>
        <p:spPr bwMode="auto">
          <a:xfrm>
            <a:off x="3856039" y="4999039"/>
            <a:ext cx="290512"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44" name="Oval 148"/>
          <p:cNvSpPr>
            <a:spLocks noChangeArrowheads="1"/>
          </p:cNvSpPr>
          <p:nvPr/>
        </p:nvSpPr>
        <p:spPr bwMode="auto">
          <a:xfrm>
            <a:off x="4325939" y="4981581"/>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45" name="Oval 149"/>
          <p:cNvSpPr>
            <a:spLocks noChangeArrowheads="1"/>
          </p:cNvSpPr>
          <p:nvPr/>
        </p:nvSpPr>
        <p:spPr bwMode="auto">
          <a:xfrm>
            <a:off x="5002213" y="4972056"/>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46" name="Oval 150"/>
          <p:cNvSpPr>
            <a:spLocks noChangeArrowheads="1"/>
          </p:cNvSpPr>
          <p:nvPr/>
        </p:nvSpPr>
        <p:spPr bwMode="auto">
          <a:xfrm>
            <a:off x="4087813" y="5510213"/>
            <a:ext cx="290512"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47" name="Oval 151"/>
          <p:cNvSpPr>
            <a:spLocks noChangeArrowheads="1"/>
          </p:cNvSpPr>
          <p:nvPr/>
        </p:nvSpPr>
        <p:spPr bwMode="auto">
          <a:xfrm>
            <a:off x="4532313" y="5518156"/>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48" name="Oval 152"/>
          <p:cNvSpPr>
            <a:spLocks noChangeArrowheads="1"/>
          </p:cNvSpPr>
          <p:nvPr/>
        </p:nvSpPr>
        <p:spPr bwMode="auto">
          <a:xfrm>
            <a:off x="4105281" y="6015039"/>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49" name="Oval 153"/>
          <p:cNvSpPr>
            <a:spLocks noChangeArrowheads="1"/>
          </p:cNvSpPr>
          <p:nvPr/>
        </p:nvSpPr>
        <p:spPr bwMode="auto">
          <a:xfrm>
            <a:off x="4992688" y="5519739"/>
            <a:ext cx="290512"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50" name="Oval 154"/>
          <p:cNvSpPr>
            <a:spLocks noChangeArrowheads="1"/>
          </p:cNvSpPr>
          <p:nvPr/>
        </p:nvSpPr>
        <p:spPr bwMode="auto">
          <a:xfrm>
            <a:off x="4772030" y="6007105"/>
            <a:ext cx="290513"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51" name="Oval 155"/>
          <p:cNvSpPr>
            <a:spLocks noChangeArrowheads="1"/>
          </p:cNvSpPr>
          <p:nvPr/>
        </p:nvSpPr>
        <p:spPr bwMode="auto">
          <a:xfrm>
            <a:off x="5254630" y="6034088"/>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52" name="Oval 156"/>
          <p:cNvSpPr>
            <a:spLocks noChangeArrowheads="1"/>
          </p:cNvSpPr>
          <p:nvPr/>
        </p:nvSpPr>
        <p:spPr bwMode="auto">
          <a:xfrm>
            <a:off x="4787905" y="6477005"/>
            <a:ext cx="290513"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797853" name="Line 157"/>
          <p:cNvSpPr>
            <a:spLocks noChangeShapeType="1"/>
          </p:cNvSpPr>
          <p:nvPr/>
        </p:nvSpPr>
        <p:spPr bwMode="auto">
          <a:xfrm flipH="1" flipV="1">
            <a:off x="4824413" y="4733930"/>
            <a:ext cx="309563" cy="180975"/>
          </a:xfrm>
          <a:prstGeom prst="line">
            <a:avLst/>
          </a:prstGeom>
          <a:noFill/>
          <a:ln w="38100">
            <a:solidFill>
              <a:srgbClr val="CC0000"/>
            </a:solidFill>
            <a:round/>
            <a:headEnd/>
            <a:tailEnd/>
          </a:ln>
        </p:spPr>
        <p:txBody>
          <a:bodyPr lIns="91432" tIns="45718" rIns="91432" bIns="45718"/>
          <a:lstStyle/>
          <a:p>
            <a:endParaRPr lang="en-US"/>
          </a:p>
        </p:txBody>
      </p:sp>
      <p:sp>
        <p:nvSpPr>
          <p:cNvPr id="797854" name="Line 158"/>
          <p:cNvSpPr>
            <a:spLocks noChangeShapeType="1"/>
          </p:cNvSpPr>
          <p:nvPr/>
        </p:nvSpPr>
        <p:spPr bwMode="auto">
          <a:xfrm flipH="1" flipV="1">
            <a:off x="4438653" y="5254630"/>
            <a:ext cx="258763" cy="214313"/>
          </a:xfrm>
          <a:prstGeom prst="line">
            <a:avLst/>
          </a:prstGeom>
          <a:noFill/>
          <a:ln w="38100">
            <a:solidFill>
              <a:srgbClr val="CC0000"/>
            </a:solidFill>
            <a:round/>
            <a:headEnd/>
            <a:tailEnd/>
          </a:ln>
        </p:spPr>
        <p:txBody>
          <a:bodyPr lIns="91432" tIns="45718" rIns="91432" bIns="45718"/>
          <a:lstStyle/>
          <a:p>
            <a:endParaRPr lang="en-US"/>
          </a:p>
        </p:txBody>
      </p:sp>
      <p:sp>
        <p:nvSpPr>
          <p:cNvPr id="797855" name="Line 159"/>
          <p:cNvSpPr>
            <a:spLocks noChangeShapeType="1"/>
          </p:cNvSpPr>
          <p:nvPr/>
        </p:nvSpPr>
        <p:spPr bwMode="auto">
          <a:xfrm flipH="1" flipV="1">
            <a:off x="5138743" y="5253040"/>
            <a:ext cx="3175" cy="223837"/>
          </a:xfrm>
          <a:prstGeom prst="line">
            <a:avLst/>
          </a:prstGeom>
          <a:noFill/>
          <a:ln w="38100">
            <a:solidFill>
              <a:srgbClr val="CC0000"/>
            </a:solidFill>
            <a:round/>
            <a:headEnd/>
            <a:tailEnd/>
          </a:ln>
        </p:spPr>
        <p:txBody>
          <a:bodyPr lIns="91432" tIns="45718" rIns="91432" bIns="45718"/>
          <a:lstStyle/>
          <a:p>
            <a:endParaRPr lang="en-US"/>
          </a:p>
        </p:txBody>
      </p:sp>
      <p:sp>
        <p:nvSpPr>
          <p:cNvPr id="797856" name="Line 160"/>
          <p:cNvSpPr>
            <a:spLocks noChangeShapeType="1"/>
          </p:cNvSpPr>
          <p:nvPr/>
        </p:nvSpPr>
        <p:spPr bwMode="auto">
          <a:xfrm flipH="1" flipV="1">
            <a:off x="5129213" y="5791201"/>
            <a:ext cx="258763" cy="196851"/>
          </a:xfrm>
          <a:prstGeom prst="line">
            <a:avLst/>
          </a:prstGeom>
          <a:noFill/>
          <a:ln w="38100">
            <a:solidFill>
              <a:srgbClr val="CC0000"/>
            </a:solidFill>
            <a:round/>
            <a:headEnd/>
            <a:tailEnd/>
          </a:ln>
        </p:spPr>
        <p:txBody>
          <a:bodyPr lIns="91432" tIns="45718" rIns="91432" bIns="45718"/>
          <a:lstStyle/>
          <a:p>
            <a:endParaRPr lang="en-US"/>
          </a:p>
        </p:txBody>
      </p:sp>
      <p:sp>
        <p:nvSpPr>
          <p:cNvPr id="797857" name="Line 161"/>
          <p:cNvSpPr>
            <a:spLocks noChangeShapeType="1"/>
          </p:cNvSpPr>
          <p:nvPr/>
        </p:nvSpPr>
        <p:spPr bwMode="auto">
          <a:xfrm flipV="1">
            <a:off x="4918076" y="5792788"/>
            <a:ext cx="212725" cy="163512"/>
          </a:xfrm>
          <a:prstGeom prst="line">
            <a:avLst/>
          </a:prstGeom>
          <a:noFill/>
          <a:ln w="38100">
            <a:solidFill>
              <a:srgbClr val="CC0000"/>
            </a:solidFill>
            <a:round/>
            <a:headEnd/>
            <a:tailEnd/>
          </a:ln>
        </p:spPr>
        <p:txBody>
          <a:bodyPr lIns="91432" tIns="45718" rIns="91432" bIns="45718"/>
          <a:lstStyle/>
          <a:p>
            <a:endParaRPr lang="en-US"/>
          </a:p>
        </p:txBody>
      </p:sp>
      <p:sp>
        <p:nvSpPr>
          <p:cNvPr id="797858" name="Line 162"/>
          <p:cNvSpPr>
            <a:spLocks noChangeShapeType="1"/>
          </p:cNvSpPr>
          <p:nvPr/>
        </p:nvSpPr>
        <p:spPr bwMode="auto">
          <a:xfrm flipV="1">
            <a:off x="4900618" y="6280154"/>
            <a:ext cx="7937" cy="173039"/>
          </a:xfrm>
          <a:prstGeom prst="line">
            <a:avLst/>
          </a:prstGeom>
          <a:noFill/>
          <a:ln w="38100">
            <a:solidFill>
              <a:srgbClr val="CC0000"/>
            </a:solidFill>
            <a:round/>
            <a:headEnd/>
            <a:tailEnd/>
          </a:ln>
        </p:spPr>
        <p:txBody>
          <a:bodyPr lIns="91432" tIns="45718" rIns="91432" bIns="45718"/>
          <a:lstStyle/>
          <a:p>
            <a:endParaRPr lang="en-US"/>
          </a:p>
        </p:txBody>
      </p:sp>
      <p:sp>
        <p:nvSpPr>
          <p:cNvPr id="19508" name="Oval 163"/>
          <p:cNvSpPr>
            <a:spLocks noChangeArrowheads="1"/>
          </p:cNvSpPr>
          <p:nvPr/>
        </p:nvSpPr>
        <p:spPr bwMode="auto">
          <a:xfrm>
            <a:off x="6142037" y="3479805"/>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60" name="Oval 164"/>
          <p:cNvSpPr>
            <a:spLocks noChangeArrowheads="1"/>
          </p:cNvSpPr>
          <p:nvPr/>
        </p:nvSpPr>
        <p:spPr bwMode="auto">
          <a:xfrm>
            <a:off x="3730630" y="3973513"/>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61" name="Oval 165"/>
          <p:cNvSpPr>
            <a:spLocks noChangeArrowheads="1"/>
          </p:cNvSpPr>
          <p:nvPr/>
        </p:nvSpPr>
        <p:spPr bwMode="auto">
          <a:xfrm>
            <a:off x="6524630" y="3906839"/>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62" name="Oval 166"/>
          <p:cNvSpPr>
            <a:spLocks noChangeArrowheads="1"/>
          </p:cNvSpPr>
          <p:nvPr/>
        </p:nvSpPr>
        <p:spPr bwMode="auto">
          <a:xfrm>
            <a:off x="8269288" y="3922713"/>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63" name="Oval 167"/>
          <p:cNvSpPr>
            <a:spLocks noChangeArrowheads="1"/>
          </p:cNvSpPr>
          <p:nvPr/>
        </p:nvSpPr>
        <p:spPr bwMode="auto">
          <a:xfrm>
            <a:off x="3167063" y="4452939"/>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64" name="Oval 168"/>
          <p:cNvSpPr>
            <a:spLocks noChangeArrowheads="1"/>
          </p:cNvSpPr>
          <p:nvPr/>
        </p:nvSpPr>
        <p:spPr bwMode="auto">
          <a:xfrm>
            <a:off x="3867156" y="4452939"/>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65" name="Oval 169"/>
          <p:cNvSpPr>
            <a:spLocks noChangeArrowheads="1"/>
          </p:cNvSpPr>
          <p:nvPr/>
        </p:nvSpPr>
        <p:spPr bwMode="auto">
          <a:xfrm>
            <a:off x="4687888" y="4435481"/>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66" name="Oval 170"/>
          <p:cNvSpPr>
            <a:spLocks noChangeArrowheads="1"/>
          </p:cNvSpPr>
          <p:nvPr/>
        </p:nvSpPr>
        <p:spPr bwMode="auto">
          <a:xfrm>
            <a:off x="3165481" y="5008563"/>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67" name="Oval 171"/>
          <p:cNvSpPr>
            <a:spLocks noChangeArrowheads="1"/>
          </p:cNvSpPr>
          <p:nvPr/>
        </p:nvSpPr>
        <p:spPr bwMode="auto">
          <a:xfrm>
            <a:off x="3857630" y="4992688"/>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68" name="Oval 172"/>
          <p:cNvSpPr>
            <a:spLocks noChangeArrowheads="1"/>
          </p:cNvSpPr>
          <p:nvPr/>
        </p:nvSpPr>
        <p:spPr bwMode="auto">
          <a:xfrm>
            <a:off x="4327530" y="4983163"/>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69" name="Oval 173"/>
          <p:cNvSpPr>
            <a:spLocks noChangeArrowheads="1"/>
          </p:cNvSpPr>
          <p:nvPr/>
        </p:nvSpPr>
        <p:spPr bwMode="auto">
          <a:xfrm>
            <a:off x="5003805" y="4973639"/>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70" name="Oval 174"/>
          <p:cNvSpPr>
            <a:spLocks noChangeArrowheads="1"/>
          </p:cNvSpPr>
          <p:nvPr/>
        </p:nvSpPr>
        <p:spPr bwMode="auto">
          <a:xfrm>
            <a:off x="4089405" y="5511805"/>
            <a:ext cx="290513"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71" name="Oval 175"/>
          <p:cNvSpPr>
            <a:spLocks noChangeArrowheads="1"/>
          </p:cNvSpPr>
          <p:nvPr/>
        </p:nvSpPr>
        <p:spPr bwMode="auto">
          <a:xfrm>
            <a:off x="4533905" y="5519739"/>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72" name="Oval 176"/>
          <p:cNvSpPr>
            <a:spLocks noChangeArrowheads="1"/>
          </p:cNvSpPr>
          <p:nvPr/>
        </p:nvSpPr>
        <p:spPr bwMode="auto">
          <a:xfrm>
            <a:off x="4114805" y="6016630"/>
            <a:ext cx="290513"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73" name="Oval 177"/>
          <p:cNvSpPr>
            <a:spLocks noChangeArrowheads="1"/>
          </p:cNvSpPr>
          <p:nvPr/>
        </p:nvSpPr>
        <p:spPr bwMode="auto">
          <a:xfrm>
            <a:off x="4994281" y="5521330"/>
            <a:ext cx="290513"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74" name="Oval 178"/>
          <p:cNvSpPr>
            <a:spLocks noChangeArrowheads="1"/>
          </p:cNvSpPr>
          <p:nvPr/>
        </p:nvSpPr>
        <p:spPr bwMode="auto">
          <a:xfrm>
            <a:off x="4773613" y="6008688"/>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75" name="Oval 179"/>
          <p:cNvSpPr>
            <a:spLocks noChangeArrowheads="1"/>
          </p:cNvSpPr>
          <p:nvPr/>
        </p:nvSpPr>
        <p:spPr bwMode="auto">
          <a:xfrm>
            <a:off x="5256213" y="6035681"/>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76" name="Oval 180"/>
          <p:cNvSpPr>
            <a:spLocks noChangeArrowheads="1"/>
          </p:cNvSpPr>
          <p:nvPr/>
        </p:nvSpPr>
        <p:spPr bwMode="auto">
          <a:xfrm>
            <a:off x="4789488" y="6478588"/>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7877" name="Oval 181"/>
          <p:cNvSpPr>
            <a:spLocks noChangeArrowheads="1"/>
          </p:cNvSpPr>
          <p:nvPr/>
        </p:nvSpPr>
        <p:spPr bwMode="auto">
          <a:xfrm>
            <a:off x="3165481" y="5000630"/>
            <a:ext cx="290513" cy="265113"/>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p>
        </p:txBody>
      </p:sp>
      <p:sp>
        <p:nvSpPr>
          <p:cNvPr id="797878" name="Oval 182"/>
          <p:cNvSpPr>
            <a:spLocks noChangeArrowheads="1"/>
          </p:cNvSpPr>
          <p:nvPr/>
        </p:nvSpPr>
        <p:spPr bwMode="auto">
          <a:xfrm>
            <a:off x="3167063" y="4445005"/>
            <a:ext cx="290512" cy="265113"/>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p>
        </p:txBody>
      </p:sp>
      <p:sp>
        <p:nvSpPr>
          <p:cNvPr id="797879" name="Oval 183"/>
          <p:cNvSpPr>
            <a:spLocks noChangeArrowheads="1"/>
          </p:cNvSpPr>
          <p:nvPr/>
        </p:nvSpPr>
        <p:spPr bwMode="auto">
          <a:xfrm>
            <a:off x="3857630" y="4992688"/>
            <a:ext cx="290513" cy="265112"/>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p>
        </p:txBody>
      </p:sp>
      <p:sp>
        <p:nvSpPr>
          <p:cNvPr id="797880" name="Oval 184"/>
          <p:cNvSpPr>
            <a:spLocks noChangeArrowheads="1"/>
          </p:cNvSpPr>
          <p:nvPr/>
        </p:nvSpPr>
        <p:spPr bwMode="auto">
          <a:xfrm>
            <a:off x="3867156" y="4445005"/>
            <a:ext cx="290513" cy="265113"/>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p>
        </p:txBody>
      </p:sp>
      <p:sp>
        <p:nvSpPr>
          <p:cNvPr id="797881" name="Oval 185"/>
          <p:cNvSpPr>
            <a:spLocks noChangeArrowheads="1"/>
          </p:cNvSpPr>
          <p:nvPr/>
        </p:nvSpPr>
        <p:spPr bwMode="auto">
          <a:xfrm>
            <a:off x="4089405" y="5503863"/>
            <a:ext cx="290513" cy="265112"/>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p>
        </p:txBody>
      </p:sp>
      <p:sp>
        <p:nvSpPr>
          <p:cNvPr id="797882" name="Oval 186"/>
          <p:cNvSpPr>
            <a:spLocks noChangeArrowheads="1"/>
          </p:cNvSpPr>
          <p:nvPr/>
        </p:nvSpPr>
        <p:spPr bwMode="auto">
          <a:xfrm>
            <a:off x="4106863" y="6008688"/>
            <a:ext cx="290512" cy="265112"/>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p>
        </p:txBody>
      </p:sp>
      <p:grpSp>
        <p:nvGrpSpPr>
          <p:cNvPr id="19" name="Group 187"/>
          <p:cNvGrpSpPr>
            <a:grpSpLocks/>
          </p:cNvGrpSpPr>
          <p:nvPr/>
        </p:nvGrpSpPr>
        <p:grpSpPr bwMode="auto">
          <a:xfrm>
            <a:off x="5821364" y="2698751"/>
            <a:ext cx="588963" cy="431800"/>
            <a:chOff x="2762" y="1745"/>
            <a:chExt cx="371" cy="272"/>
          </a:xfrm>
        </p:grpSpPr>
        <p:cxnSp>
          <p:nvCxnSpPr>
            <p:cNvPr id="19538" name="AutoShape 188"/>
            <p:cNvCxnSpPr>
              <a:cxnSpLocks noChangeShapeType="1"/>
            </p:cNvCxnSpPr>
            <p:nvPr/>
          </p:nvCxnSpPr>
          <p:spPr bwMode="auto">
            <a:xfrm flipH="1">
              <a:off x="2934" y="1745"/>
              <a:ext cx="199" cy="114"/>
            </a:xfrm>
            <a:prstGeom prst="straightConnector1">
              <a:avLst/>
            </a:prstGeom>
            <a:noFill/>
            <a:ln w="38100">
              <a:solidFill>
                <a:srgbClr val="CC0000"/>
              </a:solidFill>
              <a:round/>
              <a:headEnd/>
              <a:tailEnd type="triangle" w="med" len="med"/>
            </a:ln>
          </p:spPr>
        </p:cxnSp>
        <p:sp>
          <p:nvSpPr>
            <p:cNvPr id="19539" name="AutoShape 189"/>
            <p:cNvSpPr>
              <a:spLocks noChangeArrowheads="1"/>
            </p:cNvSpPr>
            <p:nvPr/>
          </p:nvSpPr>
          <p:spPr bwMode="auto">
            <a:xfrm>
              <a:off x="2762" y="1825"/>
              <a:ext cx="200" cy="192"/>
            </a:xfrm>
            <a:prstGeom prst="flowChartConnector">
              <a:avLst/>
            </a:prstGeom>
            <a:noFill/>
            <a:ln w="38100">
              <a:solidFill>
                <a:srgbClr val="CC0000"/>
              </a:solidFill>
              <a:round/>
              <a:headEnd/>
              <a:tailEnd/>
            </a:ln>
          </p:spPr>
          <p:txBody>
            <a:bodyPr wrap="none" anchor="ctr"/>
            <a:lstStyle/>
            <a:p>
              <a:pPr algn="ctr"/>
              <a:endParaRPr lang="en-US" sz="1500" i="1" dirty="0"/>
            </a:p>
          </p:txBody>
        </p:sp>
      </p:grpSp>
      <p:sp>
        <p:nvSpPr>
          <p:cNvPr id="797886" name="Oval 190"/>
          <p:cNvSpPr>
            <a:spLocks noChangeArrowheads="1"/>
          </p:cNvSpPr>
          <p:nvPr/>
        </p:nvSpPr>
        <p:spPr bwMode="auto">
          <a:xfrm>
            <a:off x="4327530" y="4983163"/>
            <a:ext cx="290513" cy="265112"/>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p>
        </p:txBody>
      </p:sp>
      <p:sp>
        <p:nvSpPr>
          <p:cNvPr id="797887" name="Oval 191"/>
          <p:cNvSpPr>
            <a:spLocks noChangeArrowheads="1"/>
          </p:cNvSpPr>
          <p:nvPr/>
        </p:nvSpPr>
        <p:spPr bwMode="auto">
          <a:xfrm>
            <a:off x="4533905" y="5519739"/>
            <a:ext cx="290513" cy="265112"/>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p>
        </p:txBody>
      </p:sp>
      <p:sp>
        <p:nvSpPr>
          <p:cNvPr id="797888" name="Oval 192"/>
          <p:cNvSpPr>
            <a:spLocks noChangeArrowheads="1"/>
          </p:cNvSpPr>
          <p:nvPr/>
        </p:nvSpPr>
        <p:spPr bwMode="auto">
          <a:xfrm>
            <a:off x="4773613" y="6008688"/>
            <a:ext cx="290512" cy="265112"/>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p>
        </p:txBody>
      </p:sp>
      <p:sp>
        <p:nvSpPr>
          <p:cNvPr id="797889" name="Oval 193"/>
          <p:cNvSpPr>
            <a:spLocks noChangeArrowheads="1"/>
          </p:cNvSpPr>
          <p:nvPr/>
        </p:nvSpPr>
        <p:spPr bwMode="auto">
          <a:xfrm>
            <a:off x="4789488" y="6478588"/>
            <a:ext cx="290512" cy="265112"/>
          </a:xfrm>
          <a:prstGeom prst="ellipse">
            <a:avLst/>
          </a:prstGeom>
          <a:solidFill>
            <a:schemeClr val="bg2">
              <a:alpha val="20000"/>
            </a:schemeClr>
          </a:solidFill>
          <a:ln w="9525">
            <a:solidFill>
              <a:schemeClr val="tx1"/>
            </a:solidFill>
            <a:round/>
            <a:headEnd/>
            <a:tailEnd/>
          </a:ln>
        </p:spPr>
        <p:txBody>
          <a:bodyPr wrap="none" lIns="91432" tIns="45718" rIns="91432" bIns="45718" anchor="ctr"/>
          <a:lstStyle/>
          <a:p>
            <a:endParaRPr lang="en-US"/>
          </a:p>
        </p:txBody>
      </p:sp>
      <p:sp>
        <p:nvSpPr>
          <p:cNvPr id="19537" name="Text Box 194"/>
          <p:cNvSpPr txBox="1">
            <a:spLocks noChangeArrowheads="1"/>
          </p:cNvSpPr>
          <p:nvPr/>
        </p:nvSpPr>
        <p:spPr bwMode="auto">
          <a:xfrm>
            <a:off x="381000" y="1371602"/>
            <a:ext cx="2281237" cy="1338824"/>
          </a:xfrm>
          <a:prstGeom prst="rect">
            <a:avLst/>
          </a:prstGeom>
          <a:noFill/>
          <a:ln w="9525">
            <a:noFill/>
            <a:miter lim="800000"/>
            <a:headEnd/>
            <a:tailEnd/>
          </a:ln>
        </p:spPr>
        <p:txBody>
          <a:bodyPr lIns="91432" tIns="45718" rIns="91432" bIns="45718">
            <a:spAutoFit/>
          </a:bodyPr>
          <a:lstStyle/>
          <a:p>
            <a:pPr>
              <a:spcBef>
                <a:spcPct val="50000"/>
              </a:spcBef>
            </a:pPr>
            <a:r>
              <a:rPr lang="en-US" i="1" dirty="0">
                <a:latin typeface="Calibri" pitchFamily="34" charset="0"/>
              </a:rPr>
              <a:t>Strategy: expand a deepest node first</a:t>
            </a:r>
          </a:p>
          <a:p>
            <a:pPr>
              <a:spcBef>
                <a:spcPct val="50000"/>
              </a:spcBef>
            </a:pPr>
            <a:r>
              <a:rPr lang="en-US" i="1" dirty="0">
                <a:latin typeface="Calibri" pitchFamily="34" charset="0"/>
              </a:rPr>
              <a:t>Implementation: Frontier is a LIFO stack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78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78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78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78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977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78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78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78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78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78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977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78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978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77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79776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797842"/>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797877"/>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14"/>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797839"/>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797758"/>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3"/>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79787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977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978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78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978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9776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797843"/>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797761"/>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7"/>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797879"/>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15"/>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797759"/>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797840"/>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79788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9776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9784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9786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9786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9776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9784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9787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9787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977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79784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797872"/>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797765"/>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97848"/>
                                        </p:tgtEl>
                                        <p:attrNameLst>
                                          <p:attrName>style.visibility</p:attrName>
                                        </p:attrNameLst>
                                      </p:cBhvr>
                                      <p:to>
                                        <p:strVal val="visible"/>
                                      </p:to>
                                    </p:set>
                                  </p:childTnLst>
                                </p:cTn>
                              </p:par>
                              <p:par>
                                <p:cTn id="135" presetID="1" presetClass="entr" presetSubtype="0" fill="hold" grpId="1" nodeType="withEffect">
                                  <p:stCondLst>
                                    <p:cond delay="0"/>
                                  </p:stCondLst>
                                  <p:childTnLst>
                                    <p:set>
                                      <p:cBhvr>
                                        <p:cTn id="136" dur="1" fill="hold">
                                          <p:stCondLst>
                                            <p:cond delay="0"/>
                                          </p:stCondLst>
                                        </p:cTn>
                                        <p:tgtEl>
                                          <p:spTgt spid="797765"/>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7"/>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79788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97882"/>
                                        </p:tgtEl>
                                        <p:attrNameLst>
                                          <p:attrName>style.visibility</p:attrName>
                                        </p:attrNameLst>
                                      </p:cBhvr>
                                      <p:to>
                                        <p:strVal val="visible"/>
                                      </p:to>
                                    </p:set>
                                  </p:childTnLst>
                                </p:cTn>
                              </p:par>
                              <p:par>
                                <p:cTn id="145" presetID="1" presetClass="exit" presetSubtype="0" fill="hold" grpId="1" nodeType="withEffect">
                                  <p:stCondLst>
                                    <p:cond delay="0"/>
                                  </p:stCondLst>
                                  <p:childTnLst>
                                    <p:set>
                                      <p:cBhvr>
                                        <p:cTn id="146" dur="1" fill="hold">
                                          <p:stCondLst>
                                            <p:cond delay="0"/>
                                          </p:stCondLst>
                                        </p:cTn>
                                        <p:tgtEl>
                                          <p:spTgt spid="797848"/>
                                        </p:tgtEl>
                                        <p:attrNameLst>
                                          <p:attrName>style.visibility</p:attrName>
                                        </p:attrNameLst>
                                      </p:cBhvr>
                                      <p:to>
                                        <p:strVal val="hidden"/>
                                      </p:to>
                                    </p:set>
                                  </p:childTnLst>
                                </p:cTn>
                              </p:par>
                              <p:par>
                                <p:cTn id="147" presetID="1" presetClass="exit" presetSubtype="0" fill="hold" grpId="2" nodeType="withEffect">
                                  <p:stCondLst>
                                    <p:cond delay="0"/>
                                  </p:stCondLst>
                                  <p:childTnLst>
                                    <p:set>
                                      <p:cBhvr>
                                        <p:cTn id="148" dur="1" fill="hold">
                                          <p:stCondLst>
                                            <p:cond delay="0"/>
                                          </p:stCondLst>
                                        </p:cTn>
                                        <p:tgtEl>
                                          <p:spTgt spid="797765"/>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797846"/>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797764"/>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7"/>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8"/>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797854"/>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797847"/>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9"/>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797886"/>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797887"/>
                                        </p:tgtEl>
                                        <p:attrNameLst>
                                          <p:attrName>style.visibility</p:attrName>
                                        </p:attrNameLst>
                                      </p:cBhvr>
                                      <p:to>
                                        <p:strVal val="visible"/>
                                      </p:to>
                                    </p:set>
                                  </p:childTnLst>
                                </p:cTn>
                              </p:par>
                              <p:par>
                                <p:cTn id="169" presetID="1" presetClass="exit" presetSubtype="0" fill="hold" grpId="1" nodeType="withEffect">
                                  <p:stCondLst>
                                    <p:cond delay="0"/>
                                  </p:stCondLst>
                                  <p:childTnLst>
                                    <p:set>
                                      <p:cBhvr>
                                        <p:cTn id="170" dur="1" fill="hold">
                                          <p:stCondLst>
                                            <p:cond delay="0"/>
                                          </p:stCondLst>
                                        </p:cTn>
                                        <p:tgtEl>
                                          <p:spTgt spid="797847"/>
                                        </p:tgtEl>
                                        <p:attrNameLst>
                                          <p:attrName>style.visibility</p:attrName>
                                        </p:attrNameLst>
                                      </p:cBhvr>
                                      <p:to>
                                        <p:strVal val="hidden"/>
                                      </p:to>
                                    </p:set>
                                  </p:childTnLst>
                                </p:cTn>
                              </p:par>
                              <p:par>
                                <p:cTn id="171" presetID="1" presetClass="exit" presetSubtype="0" fill="hold" grpId="1" nodeType="withEffect">
                                  <p:stCondLst>
                                    <p:cond delay="0"/>
                                  </p:stCondLst>
                                  <p:childTnLst>
                                    <p:set>
                                      <p:cBhvr>
                                        <p:cTn id="172" dur="1" fill="hold">
                                          <p:stCondLst>
                                            <p:cond delay="0"/>
                                          </p:stCondLst>
                                        </p:cTn>
                                        <p:tgtEl>
                                          <p:spTgt spid="797854"/>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797844"/>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19"/>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9"/>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797763"/>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797845"/>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797853"/>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797829"/>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797828"/>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797873"/>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797849"/>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797874"/>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797875"/>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0"/>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797855"/>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797850"/>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797857"/>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797876"/>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18"/>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797852"/>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797858"/>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7"/>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797888"/>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797889"/>
                                        </p:tgtEl>
                                        <p:attrNameLst>
                                          <p:attrName>style.visibility</p:attrName>
                                        </p:attrNameLst>
                                      </p:cBhvr>
                                      <p:to>
                                        <p:strVal val="visible"/>
                                      </p:to>
                                    </p:set>
                                  </p:childTnLst>
                                </p:cTn>
                              </p:par>
                              <p:par>
                                <p:cTn id="227" presetID="1" presetClass="exit" presetSubtype="0" fill="hold" grpId="1" nodeType="withEffect">
                                  <p:stCondLst>
                                    <p:cond delay="0"/>
                                  </p:stCondLst>
                                  <p:childTnLst>
                                    <p:set>
                                      <p:cBhvr>
                                        <p:cTn id="228" dur="1" fill="hold">
                                          <p:stCondLst>
                                            <p:cond delay="0"/>
                                          </p:stCondLst>
                                        </p:cTn>
                                        <p:tgtEl>
                                          <p:spTgt spid="797852"/>
                                        </p:tgtEl>
                                        <p:attrNameLst>
                                          <p:attrName>style.visibility</p:attrName>
                                        </p:attrNameLst>
                                      </p:cBhvr>
                                      <p:to>
                                        <p:strVal val="hidden"/>
                                      </p:to>
                                    </p:set>
                                  </p:childTnLst>
                                </p:cTn>
                              </p:par>
                              <p:par>
                                <p:cTn id="229" presetID="1" presetClass="exit" presetSubtype="0" fill="hold" grpId="1" nodeType="withEffect">
                                  <p:stCondLst>
                                    <p:cond delay="0"/>
                                  </p:stCondLst>
                                  <p:childTnLst>
                                    <p:set>
                                      <p:cBhvr>
                                        <p:cTn id="230" dur="1" fill="hold">
                                          <p:stCondLst>
                                            <p:cond delay="0"/>
                                          </p:stCondLst>
                                        </p:cTn>
                                        <p:tgtEl>
                                          <p:spTgt spid="797858"/>
                                        </p:tgtEl>
                                        <p:attrNameLst>
                                          <p:attrName>style.visibility</p:attrName>
                                        </p:attrNameLst>
                                      </p:cBhvr>
                                      <p:to>
                                        <p:strVal val="hidden"/>
                                      </p:to>
                                    </p:set>
                                  </p:childTnLst>
                                </p:cTn>
                              </p:par>
                              <p:par>
                                <p:cTn id="231" presetID="1" presetClass="exit" presetSubtype="0" fill="hold" grpId="1" nodeType="withEffect">
                                  <p:stCondLst>
                                    <p:cond delay="0"/>
                                  </p:stCondLst>
                                  <p:childTnLst>
                                    <p:set>
                                      <p:cBhvr>
                                        <p:cTn id="232" dur="1" fill="hold">
                                          <p:stCondLst>
                                            <p:cond delay="0"/>
                                          </p:stCondLst>
                                        </p:cTn>
                                        <p:tgtEl>
                                          <p:spTgt spid="797850"/>
                                        </p:tgtEl>
                                        <p:attrNameLst>
                                          <p:attrName>style.visibility</p:attrName>
                                        </p:attrNameLst>
                                      </p:cBhvr>
                                      <p:to>
                                        <p:strVal val="hidden"/>
                                      </p:to>
                                    </p:set>
                                  </p:childTnLst>
                                </p:cTn>
                              </p:par>
                              <p:par>
                                <p:cTn id="233" presetID="1" presetClass="exit" presetSubtype="0" fill="hold" grpId="1" nodeType="withEffect">
                                  <p:stCondLst>
                                    <p:cond delay="0"/>
                                  </p:stCondLst>
                                  <p:childTnLst>
                                    <p:set>
                                      <p:cBhvr>
                                        <p:cTn id="234" dur="1" fill="hold">
                                          <p:stCondLst>
                                            <p:cond delay="0"/>
                                          </p:stCondLst>
                                        </p:cTn>
                                        <p:tgtEl>
                                          <p:spTgt spid="797857"/>
                                        </p:tgtEl>
                                        <p:attrNameLst>
                                          <p:attrName>style.visibility</p:attrName>
                                        </p:attrNameLst>
                                      </p:cBhvr>
                                      <p:to>
                                        <p:strVal val="hidden"/>
                                      </p:to>
                                    </p:set>
                                  </p:childTnLst>
                                </p:cTn>
                              </p:par>
                              <p:par>
                                <p:cTn id="235" presetID="1" presetClass="exit" presetSubtype="0" fill="hold" nodeType="withEffect">
                                  <p:stCondLst>
                                    <p:cond delay="0"/>
                                  </p:stCondLst>
                                  <p:childTnLst>
                                    <p:set>
                                      <p:cBhvr>
                                        <p:cTn id="236" dur="1" fill="hold">
                                          <p:stCondLst>
                                            <p:cond delay="0"/>
                                          </p:stCondLst>
                                        </p:cTn>
                                        <p:tgtEl>
                                          <p:spTgt spid="17"/>
                                        </p:tgtEl>
                                        <p:attrNameLst>
                                          <p:attrName>style.visibility</p:attrName>
                                        </p:attrNameLst>
                                      </p:cBhvr>
                                      <p:to>
                                        <p:strVal val="hidden"/>
                                      </p:to>
                                    </p:set>
                                  </p:childTnLst>
                                </p:cTn>
                              </p:par>
                              <p:par>
                                <p:cTn id="237" presetID="1" presetClass="exit" presetSubtype="0" fill="hold" nodeType="withEffect">
                                  <p:stCondLst>
                                    <p:cond delay="0"/>
                                  </p:stCondLst>
                                  <p:childTnLst>
                                    <p:set>
                                      <p:cBhvr>
                                        <p:cTn id="238" dur="1" fill="hold">
                                          <p:stCondLst>
                                            <p:cond delay="0"/>
                                          </p:stCondLst>
                                        </p:cTn>
                                        <p:tgtEl>
                                          <p:spTgt spid="18"/>
                                        </p:tgtEl>
                                        <p:attrNameLst>
                                          <p:attrName>style.visibility</p:attrName>
                                        </p:attrNameLst>
                                      </p:cBhvr>
                                      <p:to>
                                        <p:strVal val="hidden"/>
                                      </p:to>
                                    </p:set>
                                  </p:childTnLst>
                                </p:cTn>
                              </p:par>
                              <p:par>
                                <p:cTn id="239" presetID="1" presetClass="entr" presetSubtype="0" fill="hold" grpId="0" nodeType="withEffect">
                                  <p:stCondLst>
                                    <p:cond delay="0"/>
                                  </p:stCondLst>
                                  <p:childTnLst>
                                    <p:set>
                                      <p:cBhvr>
                                        <p:cTn id="240" dur="1" fill="hold">
                                          <p:stCondLst>
                                            <p:cond delay="0"/>
                                          </p:stCondLst>
                                        </p:cTn>
                                        <p:tgtEl>
                                          <p:spTgt spid="797856"/>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797851"/>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757" grpId="0" animBg="1"/>
      <p:bldP spid="797758" grpId="0" animBg="1"/>
      <p:bldP spid="797758" grpId="1" animBg="1"/>
      <p:bldP spid="797759" grpId="0" animBg="1"/>
      <p:bldP spid="797759" grpId="1" animBg="1"/>
      <p:bldP spid="797760" grpId="0" animBg="1"/>
      <p:bldP spid="797760" grpId="1" animBg="1"/>
      <p:bldP spid="797761" grpId="0" animBg="1"/>
      <p:bldP spid="797761" grpId="1" animBg="1"/>
      <p:bldP spid="797762" grpId="0" animBg="1"/>
      <p:bldP spid="797763" grpId="0" animBg="1"/>
      <p:bldP spid="797763" grpId="1" animBg="1"/>
      <p:bldP spid="797764" grpId="0" animBg="1"/>
      <p:bldP spid="797764" grpId="1" animBg="1"/>
      <p:bldP spid="797765" grpId="0" animBg="1"/>
      <p:bldP spid="797765" grpId="1" animBg="1"/>
      <p:bldP spid="797765" grpId="2" animBg="1"/>
      <p:bldP spid="797828" grpId="0" animBg="1"/>
      <p:bldP spid="797837" grpId="0" animBg="1"/>
      <p:bldP spid="797838" grpId="0" animBg="1"/>
      <p:bldP spid="797839" grpId="0" animBg="1"/>
      <p:bldP spid="797839" grpId="1" animBg="1"/>
      <p:bldP spid="797840" grpId="0" animBg="1"/>
      <p:bldP spid="797840" grpId="1" animBg="1"/>
      <p:bldP spid="797841" grpId="0" animBg="1"/>
      <p:bldP spid="797842" grpId="0" animBg="1"/>
      <p:bldP spid="797842" grpId="1" animBg="1"/>
      <p:bldP spid="797843" grpId="0" animBg="1"/>
      <p:bldP spid="797843" grpId="1" animBg="1"/>
      <p:bldP spid="797844" grpId="0" animBg="1"/>
      <p:bldP spid="797844" grpId="1" animBg="1"/>
      <p:bldP spid="797845" grpId="0" animBg="1"/>
      <p:bldP spid="797846" grpId="0" animBg="1"/>
      <p:bldP spid="797846" grpId="1" animBg="1"/>
      <p:bldP spid="797847" grpId="0" animBg="1"/>
      <p:bldP spid="797847" grpId="1" animBg="1"/>
      <p:bldP spid="797848" grpId="0" animBg="1"/>
      <p:bldP spid="797848" grpId="1" animBg="1"/>
      <p:bldP spid="797849" grpId="0" animBg="1"/>
      <p:bldP spid="797850" grpId="0" animBg="1"/>
      <p:bldP spid="797850" grpId="1" animBg="1"/>
      <p:bldP spid="797851" grpId="0" animBg="1"/>
      <p:bldP spid="797852" grpId="0" animBg="1"/>
      <p:bldP spid="797852" grpId="1" animBg="1"/>
      <p:bldP spid="797853" grpId="0" animBg="1"/>
      <p:bldP spid="797854" grpId="0" animBg="1"/>
      <p:bldP spid="797854" grpId="1" animBg="1"/>
      <p:bldP spid="797855" grpId="0" animBg="1"/>
      <p:bldP spid="797856" grpId="0" animBg="1"/>
      <p:bldP spid="797857" grpId="0" animBg="1"/>
      <p:bldP spid="797857" grpId="1" animBg="1"/>
      <p:bldP spid="797858" grpId="0" animBg="1"/>
      <p:bldP spid="797858" grpId="1" animBg="1"/>
      <p:bldP spid="797860" grpId="0" animBg="1"/>
      <p:bldP spid="797861" grpId="0" animBg="1"/>
      <p:bldP spid="797862" grpId="0" animBg="1"/>
      <p:bldP spid="797863" grpId="0" animBg="1"/>
      <p:bldP spid="797864" grpId="0" animBg="1"/>
      <p:bldP spid="797865" grpId="0" animBg="1"/>
      <p:bldP spid="797866" grpId="0" animBg="1"/>
      <p:bldP spid="797867" grpId="0" animBg="1"/>
      <p:bldP spid="797868" grpId="0" animBg="1"/>
      <p:bldP spid="797869" grpId="0" animBg="1"/>
      <p:bldP spid="797870" grpId="0" animBg="1"/>
      <p:bldP spid="797871" grpId="0" animBg="1"/>
      <p:bldP spid="797872" grpId="0" animBg="1"/>
      <p:bldP spid="797873" grpId="0" animBg="1"/>
      <p:bldP spid="797874" grpId="0" animBg="1"/>
      <p:bldP spid="797875" grpId="0" animBg="1"/>
      <p:bldP spid="797876" grpId="0" animBg="1"/>
      <p:bldP spid="797877" grpId="0" animBg="1"/>
      <p:bldP spid="797878" grpId="0" animBg="1"/>
      <p:bldP spid="797879" grpId="0" animBg="1"/>
      <p:bldP spid="797880" grpId="0" animBg="1"/>
      <p:bldP spid="797881" grpId="0" animBg="1"/>
      <p:bldP spid="797882" grpId="0" animBg="1"/>
      <p:bldP spid="797886" grpId="0" animBg="1"/>
      <p:bldP spid="797887" grpId="0" animBg="1"/>
      <p:bldP spid="797888" grpId="0" animBg="1"/>
      <p:bldP spid="79788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z="4000" dirty="0"/>
              <a:t>Search Algorithm Properties</a:t>
            </a:r>
          </a:p>
        </p:txBody>
      </p:sp>
      <p:sp>
        <p:nvSpPr>
          <p:cNvPr id="19" name="Content Placeholder 18"/>
          <p:cNvSpPr>
            <a:spLocks noGrp="1"/>
          </p:cNvSpPr>
          <p:nvPr>
            <p:ph idx="1"/>
          </p:nvPr>
        </p:nvSpPr>
        <p:spPr/>
        <p:txBody>
          <a:bodyPr/>
          <a:lstStyle/>
          <a:p>
            <a:endParaRPr lang="en-US"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28975" y="1443038"/>
            <a:ext cx="5838824" cy="4410074"/>
          </a:xfrm>
          <a:prstGeom prst="rect">
            <a:avLst/>
          </a:prstGeom>
          <a:noFill/>
        </p:spPr>
      </p:pic>
    </p:spTree>
    <p:extLst>
      <p:ext uri="{BB962C8B-B14F-4D97-AF65-F5344CB8AC3E}">
        <p14:creationId xmlns:p14="http://schemas.microsoft.com/office/powerpoint/2010/main" val="166773281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z="4000" dirty="0"/>
              <a:t>Search Algorithm Properties</a:t>
            </a:r>
          </a:p>
        </p:txBody>
      </p:sp>
      <p:sp>
        <p:nvSpPr>
          <p:cNvPr id="24" name="Content Placeholder 23"/>
          <p:cNvSpPr>
            <a:spLocks noGrp="1"/>
          </p:cNvSpPr>
          <p:nvPr>
            <p:ph idx="1"/>
          </p:nvPr>
        </p:nvSpPr>
        <p:spPr>
          <a:xfrm>
            <a:off x="406400" y="1295402"/>
            <a:ext cx="11379200" cy="4729164"/>
          </a:xfrm>
        </p:spPr>
        <p:txBody>
          <a:bodyPr/>
          <a:lstStyle/>
          <a:p>
            <a:r>
              <a:rPr lang="en-US" sz="2400" dirty="0"/>
              <a:t>Complete: Guaranteed to find a solution if one exists?</a:t>
            </a:r>
          </a:p>
          <a:p>
            <a:r>
              <a:rPr lang="en-US" sz="2400" dirty="0"/>
              <a:t>Optimal: Guaranteed to find the least cost path?</a:t>
            </a:r>
          </a:p>
          <a:p>
            <a:r>
              <a:rPr lang="en-US" sz="2400" dirty="0"/>
              <a:t>Time complexity?</a:t>
            </a:r>
          </a:p>
          <a:p>
            <a:r>
              <a:rPr lang="en-US" sz="2400" dirty="0"/>
              <a:t>Space complexity?</a:t>
            </a:r>
          </a:p>
          <a:p>
            <a:pPr lvl="1"/>
            <a:endParaRPr lang="en-US" sz="2000" dirty="0"/>
          </a:p>
          <a:p>
            <a:r>
              <a:rPr lang="en-US" sz="2400" dirty="0"/>
              <a:t>Cartoon of search tree:</a:t>
            </a:r>
          </a:p>
          <a:p>
            <a:pPr lvl="1"/>
            <a:r>
              <a:rPr lang="en-US" sz="2000" i="1" dirty="0">
                <a:solidFill>
                  <a:srgbClr val="CC00CC"/>
                </a:solidFill>
              </a:rPr>
              <a:t>b</a:t>
            </a:r>
            <a:r>
              <a:rPr lang="en-US" sz="2000" dirty="0"/>
              <a:t> is the branching factor</a:t>
            </a:r>
          </a:p>
          <a:p>
            <a:pPr lvl="1"/>
            <a:r>
              <a:rPr lang="en-US" sz="2000" i="1" dirty="0">
                <a:solidFill>
                  <a:srgbClr val="CC00CC"/>
                </a:solidFill>
              </a:rPr>
              <a:t>m</a:t>
            </a:r>
            <a:r>
              <a:rPr lang="en-US" sz="2000" dirty="0"/>
              <a:t> is the maximum depth</a:t>
            </a:r>
          </a:p>
          <a:p>
            <a:pPr lvl="1"/>
            <a:r>
              <a:rPr lang="en-US" sz="2000" dirty="0"/>
              <a:t>solutions at various depths</a:t>
            </a:r>
          </a:p>
          <a:p>
            <a:pPr lvl="1"/>
            <a:endParaRPr lang="en-US" sz="2000" dirty="0"/>
          </a:p>
          <a:p>
            <a:r>
              <a:rPr lang="en-US" sz="2400" dirty="0"/>
              <a:t>Number of nodes in entire tree?</a:t>
            </a:r>
          </a:p>
          <a:p>
            <a:pPr lvl="1"/>
            <a:r>
              <a:rPr lang="en-US" sz="2000" dirty="0">
                <a:solidFill>
                  <a:srgbClr val="CC00CC"/>
                </a:solidFill>
              </a:rPr>
              <a:t>1 + </a:t>
            </a:r>
            <a:r>
              <a:rPr lang="en-US" sz="2000" i="1" dirty="0">
                <a:solidFill>
                  <a:srgbClr val="CC00CC"/>
                </a:solidFill>
              </a:rPr>
              <a:t>b</a:t>
            </a:r>
            <a:r>
              <a:rPr lang="en-US" sz="2000" dirty="0">
                <a:solidFill>
                  <a:srgbClr val="CC00CC"/>
                </a:solidFill>
              </a:rPr>
              <a:t> + </a:t>
            </a:r>
            <a:r>
              <a:rPr lang="en-US" sz="2000" i="1" dirty="0">
                <a:solidFill>
                  <a:srgbClr val="CC00CC"/>
                </a:solidFill>
              </a:rPr>
              <a:t>b</a:t>
            </a:r>
            <a:r>
              <a:rPr lang="en-US" sz="2000" baseline="30000" dirty="0">
                <a:solidFill>
                  <a:srgbClr val="CC00CC"/>
                </a:solidFill>
              </a:rPr>
              <a:t>2</a:t>
            </a:r>
            <a:r>
              <a:rPr lang="en-US" sz="2000" dirty="0">
                <a:solidFill>
                  <a:srgbClr val="CC00CC"/>
                </a:solidFill>
              </a:rPr>
              <a:t> + …. </a:t>
            </a:r>
            <a:r>
              <a:rPr lang="en-US" sz="2000" i="1" dirty="0" err="1">
                <a:solidFill>
                  <a:srgbClr val="CC00CC"/>
                </a:solidFill>
              </a:rPr>
              <a:t>b</a:t>
            </a:r>
            <a:r>
              <a:rPr lang="en-US" sz="2000" i="1" baseline="30000" dirty="0" err="1">
                <a:solidFill>
                  <a:srgbClr val="CC00CC"/>
                </a:solidFill>
              </a:rPr>
              <a:t>m</a:t>
            </a:r>
            <a:r>
              <a:rPr lang="en-US" sz="2000" dirty="0">
                <a:solidFill>
                  <a:srgbClr val="CC00CC"/>
                </a:solidFill>
              </a:rPr>
              <a:t> = </a:t>
            </a:r>
            <a:r>
              <a:rPr lang="en-US" sz="2000" i="1" dirty="0">
                <a:solidFill>
                  <a:srgbClr val="CC00CC"/>
                </a:solidFill>
              </a:rPr>
              <a:t>O</a:t>
            </a:r>
            <a:r>
              <a:rPr lang="en-US" sz="2000" dirty="0">
                <a:solidFill>
                  <a:srgbClr val="CC00CC"/>
                </a:solidFill>
              </a:rPr>
              <a:t>(</a:t>
            </a:r>
            <a:r>
              <a:rPr lang="en-US" sz="2000" i="1" dirty="0" err="1">
                <a:solidFill>
                  <a:srgbClr val="CC00CC"/>
                </a:solidFill>
              </a:rPr>
              <a:t>b</a:t>
            </a:r>
            <a:r>
              <a:rPr lang="en-US" sz="2000" i="1" baseline="30000" dirty="0" err="1">
                <a:solidFill>
                  <a:srgbClr val="CC00CC"/>
                </a:solidFill>
              </a:rPr>
              <a:t>m</a:t>
            </a:r>
            <a:r>
              <a:rPr lang="en-US" sz="2000" dirty="0">
                <a:solidFill>
                  <a:srgbClr val="CC00CC"/>
                </a:solidFill>
              </a:rPr>
              <a:t>)</a:t>
            </a:r>
          </a:p>
          <a:p>
            <a:endParaRPr lang="en-US" sz="2400" dirty="0"/>
          </a:p>
        </p:txBody>
      </p:sp>
      <p:sp>
        <p:nvSpPr>
          <p:cNvPr id="6" name="Freeform 30"/>
          <p:cNvSpPr>
            <a:spLocks/>
          </p:cNvSpPr>
          <p:nvPr/>
        </p:nvSpPr>
        <p:spPr bwMode="auto">
          <a:xfrm>
            <a:off x="6737351" y="2763841"/>
            <a:ext cx="2927351"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6" tIns="45718" rIns="91436" bIns="45718"/>
          <a:lstStyle/>
          <a:p>
            <a:endParaRPr lang="en-US"/>
          </a:p>
        </p:txBody>
      </p:sp>
      <p:sp>
        <p:nvSpPr>
          <p:cNvPr id="7" name="Oval 31"/>
          <p:cNvSpPr>
            <a:spLocks noChangeArrowheads="1"/>
          </p:cNvSpPr>
          <p:nvPr/>
        </p:nvSpPr>
        <p:spPr bwMode="auto">
          <a:xfrm>
            <a:off x="8091487" y="2693989"/>
            <a:ext cx="179388" cy="179387"/>
          </a:xfrm>
          <a:prstGeom prst="ellipse">
            <a:avLst/>
          </a:prstGeom>
          <a:solidFill>
            <a:schemeClr val="accent1"/>
          </a:solidFill>
          <a:ln w="9525">
            <a:solidFill>
              <a:schemeClr val="tx1"/>
            </a:solidFill>
            <a:round/>
            <a:headEnd/>
            <a:tailEnd/>
          </a:ln>
        </p:spPr>
        <p:txBody>
          <a:bodyPr wrap="none" lIns="91436" tIns="45718" rIns="91436" bIns="45718" anchor="ctr"/>
          <a:lstStyle/>
          <a:p>
            <a:endParaRPr lang="en-US"/>
          </a:p>
        </p:txBody>
      </p:sp>
      <p:sp>
        <p:nvSpPr>
          <p:cNvPr id="8" name="Oval 32"/>
          <p:cNvSpPr>
            <a:spLocks noChangeArrowheads="1"/>
          </p:cNvSpPr>
          <p:nvPr/>
        </p:nvSpPr>
        <p:spPr bwMode="auto">
          <a:xfrm>
            <a:off x="7859714" y="3119440"/>
            <a:ext cx="179388" cy="179387"/>
          </a:xfrm>
          <a:prstGeom prst="ellipse">
            <a:avLst/>
          </a:prstGeom>
          <a:solidFill>
            <a:schemeClr val="accent1"/>
          </a:solidFill>
          <a:ln w="9525">
            <a:solidFill>
              <a:schemeClr val="tx1"/>
            </a:solidFill>
            <a:round/>
            <a:headEnd/>
            <a:tailEnd/>
          </a:ln>
        </p:spPr>
        <p:txBody>
          <a:bodyPr wrap="none" lIns="91436" tIns="45718" rIns="91436" bIns="45718" anchor="ctr"/>
          <a:lstStyle/>
          <a:p>
            <a:endParaRPr lang="en-US"/>
          </a:p>
        </p:txBody>
      </p:sp>
      <p:sp>
        <p:nvSpPr>
          <p:cNvPr id="9" name="Oval 33"/>
          <p:cNvSpPr>
            <a:spLocks noChangeArrowheads="1"/>
          </p:cNvSpPr>
          <p:nvPr/>
        </p:nvSpPr>
        <p:spPr bwMode="auto">
          <a:xfrm>
            <a:off x="8335963" y="3109913"/>
            <a:ext cx="179388" cy="179387"/>
          </a:xfrm>
          <a:prstGeom prst="ellipse">
            <a:avLst/>
          </a:prstGeom>
          <a:solidFill>
            <a:schemeClr val="accent1"/>
          </a:solidFill>
          <a:ln w="9525">
            <a:solidFill>
              <a:schemeClr val="tx1"/>
            </a:solidFill>
            <a:round/>
            <a:headEnd/>
            <a:tailEnd/>
          </a:ln>
        </p:spPr>
        <p:txBody>
          <a:bodyPr wrap="none" lIns="91436" tIns="45718" rIns="91436" bIns="45718" anchor="ctr"/>
          <a:lstStyle/>
          <a:p>
            <a:endParaRPr lang="en-US"/>
          </a:p>
        </p:txBody>
      </p:sp>
      <p:sp>
        <p:nvSpPr>
          <p:cNvPr id="10" name="Text Box 34"/>
          <p:cNvSpPr txBox="1">
            <a:spLocks noChangeArrowheads="1"/>
          </p:cNvSpPr>
          <p:nvPr/>
        </p:nvSpPr>
        <p:spPr bwMode="auto">
          <a:xfrm>
            <a:off x="7989890" y="2970214"/>
            <a:ext cx="274639" cy="369328"/>
          </a:xfrm>
          <a:prstGeom prst="rect">
            <a:avLst/>
          </a:prstGeom>
          <a:noFill/>
          <a:ln w="9525">
            <a:noFill/>
            <a:miter lim="800000"/>
            <a:headEnd/>
            <a:tailEnd/>
          </a:ln>
        </p:spPr>
        <p:txBody>
          <a:bodyPr lIns="91436" tIns="45718" rIns="91436" bIns="45718">
            <a:spAutoFit/>
          </a:bodyPr>
          <a:lstStyle/>
          <a:p>
            <a:pPr>
              <a:spcBef>
                <a:spcPct val="50000"/>
              </a:spcBef>
            </a:pPr>
            <a:r>
              <a:rPr lang="en-US" dirty="0"/>
              <a:t>…</a:t>
            </a:r>
          </a:p>
        </p:txBody>
      </p:sp>
      <p:sp>
        <p:nvSpPr>
          <p:cNvPr id="11" name="Freeform 35"/>
          <p:cNvSpPr>
            <a:spLocks/>
          </p:cNvSpPr>
          <p:nvPr/>
        </p:nvSpPr>
        <p:spPr bwMode="auto">
          <a:xfrm>
            <a:off x="7972427" y="2924175"/>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6" tIns="45718" rIns="91436" bIns="45718"/>
          <a:lstStyle/>
          <a:p>
            <a:endParaRPr lang="en-US"/>
          </a:p>
        </p:txBody>
      </p:sp>
      <p:sp>
        <p:nvSpPr>
          <p:cNvPr id="12" name="Text Box 36"/>
          <p:cNvSpPr txBox="1">
            <a:spLocks noChangeArrowheads="1"/>
          </p:cNvSpPr>
          <p:nvPr/>
        </p:nvSpPr>
        <p:spPr bwMode="auto">
          <a:xfrm>
            <a:off x="8374061" y="2722565"/>
            <a:ext cx="298451" cy="369328"/>
          </a:xfrm>
          <a:prstGeom prst="rect">
            <a:avLst/>
          </a:prstGeom>
          <a:noFill/>
          <a:ln w="9525">
            <a:noFill/>
            <a:miter lim="800000"/>
            <a:headEnd/>
            <a:tailEnd/>
          </a:ln>
        </p:spPr>
        <p:txBody>
          <a:bodyPr lIns="91436" tIns="45718" rIns="91436" bIns="45718">
            <a:spAutoFit/>
          </a:bodyPr>
          <a:lstStyle/>
          <a:p>
            <a:pPr>
              <a:spcBef>
                <a:spcPct val="50000"/>
              </a:spcBef>
            </a:pPr>
            <a:r>
              <a:rPr lang="en-US" i="1" dirty="0">
                <a:solidFill>
                  <a:srgbClr val="CC00CC"/>
                </a:solidFill>
              </a:rPr>
              <a:t>b</a:t>
            </a:r>
          </a:p>
        </p:txBody>
      </p:sp>
      <p:sp>
        <p:nvSpPr>
          <p:cNvPr id="13" name="Text Box 37"/>
          <p:cNvSpPr txBox="1">
            <a:spLocks noChangeArrowheads="1"/>
          </p:cNvSpPr>
          <p:nvPr/>
        </p:nvSpPr>
        <p:spPr bwMode="auto">
          <a:xfrm>
            <a:off x="9801225" y="2574926"/>
            <a:ext cx="1119187" cy="369328"/>
          </a:xfrm>
          <a:prstGeom prst="rect">
            <a:avLst/>
          </a:prstGeom>
          <a:noFill/>
          <a:ln w="9525">
            <a:noFill/>
            <a:miter lim="800000"/>
            <a:headEnd/>
            <a:tailEnd/>
          </a:ln>
        </p:spPr>
        <p:txBody>
          <a:bodyPr lIns="91436" tIns="45718" rIns="91436" bIns="45718">
            <a:spAutoFit/>
          </a:bodyPr>
          <a:lstStyle/>
          <a:p>
            <a:pPr>
              <a:spcBef>
                <a:spcPct val="50000"/>
              </a:spcBef>
            </a:pPr>
            <a:r>
              <a:rPr lang="en-US" dirty="0">
                <a:solidFill>
                  <a:srgbClr val="CC00CC"/>
                </a:solidFill>
              </a:rPr>
              <a:t>1</a:t>
            </a:r>
            <a:r>
              <a:rPr lang="en-US" dirty="0"/>
              <a:t> node</a:t>
            </a:r>
          </a:p>
        </p:txBody>
      </p:sp>
      <p:sp>
        <p:nvSpPr>
          <p:cNvPr id="14" name="Text Box 38"/>
          <p:cNvSpPr txBox="1">
            <a:spLocks noChangeArrowheads="1"/>
          </p:cNvSpPr>
          <p:nvPr/>
        </p:nvSpPr>
        <p:spPr bwMode="auto">
          <a:xfrm>
            <a:off x="9802814" y="2928937"/>
            <a:ext cx="1119188" cy="369328"/>
          </a:xfrm>
          <a:prstGeom prst="rect">
            <a:avLst/>
          </a:prstGeom>
          <a:noFill/>
          <a:ln w="9525">
            <a:noFill/>
            <a:miter lim="800000"/>
            <a:headEnd/>
            <a:tailEnd/>
          </a:ln>
        </p:spPr>
        <p:txBody>
          <a:bodyPr lIns="91436" tIns="45718" rIns="91436" bIns="45718">
            <a:spAutoFit/>
          </a:bodyPr>
          <a:lstStyle/>
          <a:p>
            <a:pPr>
              <a:spcBef>
                <a:spcPct val="50000"/>
              </a:spcBef>
            </a:pPr>
            <a:r>
              <a:rPr lang="en-US" i="1" dirty="0">
                <a:solidFill>
                  <a:srgbClr val="CC00CC"/>
                </a:solidFill>
              </a:rPr>
              <a:t>b</a:t>
            </a:r>
            <a:r>
              <a:rPr lang="en-US" dirty="0"/>
              <a:t> nodes</a:t>
            </a:r>
          </a:p>
        </p:txBody>
      </p:sp>
      <p:sp>
        <p:nvSpPr>
          <p:cNvPr id="15" name="Text Box 39"/>
          <p:cNvSpPr txBox="1">
            <a:spLocks noChangeArrowheads="1"/>
          </p:cNvSpPr>
          <p:nvPr/>
        </p:nvSpPr>
        <p:spPr bwMode="auto">
          <a:xfrm>
            <a:off x="9802814" y="3340100"/>
            <a:ext cx="1119188" cy="369328"/>
          </a:xfrm>
          <a:prstGeom prst="rect">
            <a:avLst/>
          </a:prstGeom>
          <a:noFill/>
          <a:ln w="9525">
            <a:noFill/>
            <a:miter lim="800000"/>
            <a:headEnd/>
            <a:tailEnd/>
          </a:ln>
        </p:spPr>
        <p:txBody>
          <a:bodyPr lIns="91436" tIns="45718" rIns="91436" bIns="45718">
            <a:spAutoFit/>
          </a:bodyPr>
          <a:lstStyle/>
          <a:p>
            <a:pPr>
              <a:spcBef>
                <a:spcPct val="50000"/>
              </a:spcBef>
            </a:pPr>
            <a:r>
              <a:rPr lang="en-US" i="1" dirty="0">
                <a:solidFill>
                  <a:srgbClr val="CC00CC"/>
                </a:solidFill>
              </a:rPr>
              <a:t>b</a:t>
            </a:r>
            <a:r>
              <a:rPr lang="en-US" baseline="30000" dirty="0">
                <a:solidFill>
                  <a:srgbClr val="CC00CC"/>
                </a:solidFill>
              </a:rPr>
              <a:t>2</a:t>
            </a:r>
            <a:r>
              <a:rPr lang="en-US" dirty="0"/>
              <a:t> nodes</a:t>
            </a:r>
          </a:p>
        </p:txBody>
      </p:sp>
      <p:sp>
        <p:nvSpPr>
          <p:cNvPr id="16" name="Text Box 40"/>
          <p:cNvSpPr txBox="1">
            <a:spLocks noChangeArrowheads="1"/>
          </p:cNvSpPr>
          <p:nvPr/>
        </p:nvSpPr>
        <p:spPr bwMode="auto">
          <a:xfrm>
            <a:off x="9817102" y="4965702"/>
            <a:ext cx="1460500" cy="369328"/>
          </a:xfrm>
          <a:prstGeom prst="rect">
            <a:avLst/>
          </a:prstGeom>
          <a:noFill/>
          <a:ln w="9525">
            <a:noFill/>
            <a:miter lim="800000"/>
            <a:headEnd/>
            <a:tailEnd/>
          </a:ln>
        </p:spPr>
        <p:txBody>
          <a:bodyPr lIns="91436" tIns="45718" rIns="91436" bIns="45718">
            <a:spAutoFit/>
          </a:bodyPr>
          <a:lstStyle/>
          <a:p>
            <a:pPr>
              <a:spcBef>
                <a:spcPct val="50000"/>
              </a:spcBef>
            </a:pPr>
            <a:r>
              <a:rPr lang="en-US" i="1" dirty="0" err="1">
                <a:solidFill>
                  <a:srgbClr val="CC00CC"/>
                </a:solidFill>
              </a:rPr>
              <a:t>b</a:t>
            </a:r>
            <a:r>
              <a:rPr lang="en-US" i="1" baseline="30000" dirty="0" err="1">
                <a:solidFill>
                  <a:srgbClr val="CC00CC"/>
                </a:solidFill>
              </a:rPr>
              <a:t>m</a:t>
            </a:r>
            <a:r>
              <a:rPr lang="en-US" dirty="0"/>
              <a:t> nodes</a:t>
            </a:r>
          </a:p>
        </p:txBody>
      </p:sp>
      <p:sp>
        <p:nvSpPr>
          <p:cNvPr id="17" name="Oval 41"/>
          <p:cNvSpPr>
            <a:spLocks noChangeArrowheads="1"/>
          </p:cNvSpPr>
          <p:nvPr/>
        </p:nvSpPr>
        <p:spPr bwMode="auto">
          <a:xfrm>
            <a:off x="8050213" y="5235575"/>
            <a:ext cx="179387" cy="179388"/>
          </a:xfrm>
          <a:prstGeom prst="ellipse">
            <a:avLst/>
          </a:prstGeom>
          <a:solidFill>
            <a:srgbClr val="FF9999"/>
          </a:solidFill>
          <a:ln w="9525">
            <a:solidFill>
              <a:schemeClr val="tx1"/>
            </a:solidFill>
            <a:round/>
            <a:headEnd/>
            <a:tailEnd/>
          </a:ln>
        </p:spPr>
        <p:txBody>
          <a:bodyPr wrap="none" lIns="91436" tIns="45718" rIns="91436" bIns="45718" anchor="ctr"/>
          <a:lstStyle/>
          <a:p>
            <a:endParaRPr lang="en-US"/>
          </a:p>
        </p:txBody>
      </p:sp>
      <p:sp>
        <p:nvSpPr>
          <p:cNvPr id="18" name="Oval 42"/>
          <p:cNvSpPr>
            <a:spLocks noChangeArrowheads="1"/>
          </p:cNvSpPr>
          <p:nvPr/>
        </p:nvSpPr>
        <p:spPr bwMode="auto">
          <a:xfrm>
            <a:off x="8583614" y="4159251"/>
            <a:ext cx="179388" cy="179388"/>
          </a:xfrm>
          <a:prstGeom prst="ellipse">
            <a:avLst/>
          </a:prstGeom>
          <a:solidFill>
            <a:srgbClr val="FF9999"/>
          </a:solidFill>
          <a:ln w="9525">
            <a:solidFill>
              <a:schemeClr val="tx1"/>
            </a:solidFill>
            <a:round/>
            <a:headEnd/>
            <a:tailEnd/>
          </a:ln>
        </p:spPr>
        <p:txBody>
          <a:bodyPr wrap="none" lIns="91436" tIns="45718" rIns="91436" bIns="45718" anchor="ctr"/>
          <a:lstStyle/>
          <a:p>
            <a:endParaRPr lang="en-US"/>
          </a:p>
        </p:txBody>
      </p:sp>
      <p:sp>
        <p:nvSpPr>
          <p:cNvPr id="21" name="AutoShape 45"/>
          <p:cNvSpPr>
            <a:spLocks/>
          </p:cNvSpPr>
          <p:nvPr/>
        </p:nvSpPr>
        <p:spPr bwMode="auto">
          <a:xfrm>
            <a:off x="6305551" y="2514603"/>
            <a:ext cx="265112" cy="2811463"/>
          </a:xfrm>
          <a:prstGeom prst="leftBrace">
            <a:avLst>
              <a:gd name="adj1" fmla="val 88373"/>
              <a:gd name="adj2" fmla="val 50000"/>
            </a:avLst>
          </a:prstGeom>
          <a:noFill/>
          <a:ln w="9525">
            <a:solidFill>
              <a:schemeClr val="tx1"/>
            </a:solidFill>
            <a:round/>
            <a:headEnd/>
            <a:tailEnd/>
          </a:ln>
        </p:spPr>
        <p:txBody>
          <a:bodyPr wrap="none" lIns="91436" tIns="45718" rIns="91436" bIns="45718" anchor="ctr"/>
          <a:lstStyle/>
          <a:p>
            <a:endParaRPr lang="en-US"/>
          </a:p>
        </p:txBody>
      </p:sp>
      <p:sp>
        <p:nvSpPr>
          <p:cNvPr id="22" name="Text Box 46"/>
          <p:cNvSpPr txBox="1">
            <a:spLocks noChangeArrowheads="1"/>
          </p:cNvSpPr>
          <p:nvPr/>
        </p:nvSpPr>
        <p:spPr bwMode="auto">
          <a:xfrm>
            <a:off x="5235576" y="3725865"/>
            <a:ext cx="1265237" cy="369328"/>
          </a:xfrm>
          <a:prstGeom prst="rect">
            <a:avLst/>
          </a:prstGeom>
          <a:noFill/>
          <a:ln w="9525">
            <a:noFill/>
            <a:miter lim="800000"/>
            <a:headEnd/>
            <a:tailEnd/>
          </a:ln>
        </p:spPr>
        <p:txBody>
          <a:bodyPr lIns="91436" tIns="45718" rIns="91436" bIns="45718">
            <a:spAutoFit/>
          </a:bodyPr>
          <a:lstStyle/>
          <a:p>
            <a:pPr>
              <a:spcBef>
                <a:spcPct val="50000"/>
              </a:spcBef>
            </a:pPr>
            <a:r>
              <a:rPr lang="en-US" i="1" dirty="0">
                <a:solidFill>
                  <a:srgbClr val="CC00CC"/>
                </a:solidFill>
              </a:rPr>
              <a:t>m</a:t>
            </a:r>
            <a:r>
              <a:rPr lang="en-US" dirty="0"/>
              <a:t> tiers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4">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4">
                                            <p:txEl>
                                              <p:pRg st="10" end="1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animBg="1"/>
      <p:bldP spid="12" grpId="0"/>
      <p:bldP spid="13" grpId="0"/>
      <p:bldP spid="14" grpId="0"/>
      <p:bldP spid="15" grpId="0"/>
      <p:bldP spid="16" grpId="0"/>
      <p:bldP spid="17" grpId="0" animBg="1"/>
      <p:bldP spid="18" grpId="0" animBg="1"/>
      <p:bldP spid="21" grpId="0" animBg="1"/>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47"/>
          <p:cNvSpPr>
            <a:spLocks/>
          </p:cNvSpPr>
          <p:nvPr/>
        </p:nvSpPr>
        <p:spPr bwMode="auto">
          <a:xfrm>
            <a:off x="7348535" y="2003423"/>
            <a:ext cx="1906588" cy="2554288"/>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0000"/>
              <a:gd name="connsiteY0" fmla="*/ 10000 h 10000"/>
              <a:gd name="connsiteX1" fmla="*/ 10000 w 10000"/>
              <a:gd name="connsiteY1" fmla="*/ 9975 h 10000"/>
              <a:gd name="connsiteX2" fmla="*/ 9018 w 10000"/>
              <a:gd name="connsiteY2" fmla="*/ 4388 h 10000"/>
              <a:gd name="connsiteX3" fmla="*/ 7619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10000" y="9975"/>
                </a:lnTo>
                <a:cubicBezTo>
                  <a:pt x="9806" y="8135"/>
                  <a:pt x="9212" y="6228"/>
                  <a:pt x="9018" y="4388"/>
                </a:cubicBezTo>
                <a:lnTo>
                  <a:pt x="7619" y="0"/>
                </a:lnTo>
                <a:lnTo>
                  <a:pt x="0" y="10000"/>
                </a:lnTo>
                <a:close/>
              </a:path>
            </a:pathLst>
          </a:custGeom>
          <a:solidFill>
            <a:schemeClr val="bg2">
              <a:alpha val="20000"/>
            </a:schemeClr>
          </a:solidFill>
          <a:ln w="9525">
            <a:solidFill>
              <a:schemeClr val="tx1"/>
            </a:solidFill>
            <a:round/>
            <a:headEnd/>
            <a:tailEnd/>
          </a:ln>
        </p:spPr>
        <p:txBody>
          <a:bodyPr lIns="91432" tIns="45718" rIns="91432" bIns="45718"/>
          <a:lstStyle/>
          <a:p>
            <a:endParaRPr lang="en-US"/>
          </a:p>
        </p:txBody>
      </p:sp>
      <p:sp>
        <p:nvSpPr>
          <p:cNvPr id="23554" name="Rectangle 2"/>
          <p:cNvSpPr>
            <a:spLocks noGrp="1" noChangeArrowheads="1"/>
          </p:cNvSpPr>
          <p:nvPr>
            <p:ph type="title"/>
          </p:nvPr>
        </p:nvSpPr>
        <p:spPr/>
        <p:txBody>
          <a:bodyPr/>
          <a:lstStyle/>
          <a:p>
            <a:pPr eaLnBrk="1" hangingPunct="1"/>
            <a:r>
              <a:rPr lang="en-US" dirty="0"/>
              <a:t>Depth-First Search (DFS) Properties</a:t>
            </a:r>
          </a:p>
        </p:txBody>
      </p:sp>
      <p:grpSp>
        <p:nvGrpSpPr>
          <p:cNvPr id="2" name="Group 27"/>
          <p:cNvGrpSpPr>
            <a:grpSpLocks/>
          </p:cNvGrpSpPr>
          <p:nvPr/>
        </p:nvGrpSpPr>
        <p:grpSpPr bwMode="auto">
          <a:xfrm>
            <a:off x="6019800" y="1752601"/>
            <a:ext cx="5867400" cy="2900363"/>
            <a:chOff x="1328738" y="2012950"/>
            <a:chExt cx="5867400" cy="2900363"/>
          </a:xfrm>
        </p:grpSpPr>
        <p:sp>
          <p:nvSpPr>
            <p:cNvPr id="23585" name="Freeform 30"/>
            <p:cNvSpPr>
              <a:spLocks/>
            </p:cNvSpPr>
            <p:nvPr/>
          </p:nvSpPr>
          <p:spPr bwMode="auto">
            <a:xfrm>
              <a:off x="2655888" y="2262188"/>
              <a:ext cx="2927350"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a:lstStyle/>
            <a:p>
              <a:endParaRPr lang="en-US"/>
            </a:p>
          </p:txBody>
        </p:sp>
        <p:sp>
          <p:nvSpPr>
            <p:cNvPr id="23586" name="Oval 31"/>
            <p:cNvSpPr>
              <a:spLocks noChangeArrowheads="1"/>
            </p:cNvSpPr>
            <p:nvPr/>
          </p:nvSpPr>
          <p:spPr bwMode="auto">
            <a:xfrm>
              <a:off x="4010025" y="2192338"/>
              <a:ext cx="179388" cy="179387"/>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587" name="Oval 32"/>
            <p:cNvSpPr>
              <a:spLocks noChangeArrowheads="1"/>
            </p:cNvSpPr>
            <p:nvPr/>
          </p:nvSpPr>
          <p:spPr bwMode="auto">
            <a:xfrm>
              <a:off x="3778250" y="2617788"/>
              <a:ext cx="179388" cy="179387"/>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588" name="Oval 33"/>
            <p:cNvSpPr>
              <a:spLocks noChangeArrowheads="1"/>
            </p:cNvSpPr>
            <p:nvPr/>
          </p:nvSpPr>
          <p:spPr bwMode="auto">
            <a:xfrm>
              <a:off x="4254500" y="2608263"/>
              <a:ext cx="179388" cy="179387"/>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589" name="Text Box 34"/>
            <p:cNvSpPr txBox="1">
              <a:spLocks noChangeArrowheads="1"/>
            </p:cNvSpPr>
            <p:nvPr/>
          </p:nvSpPr>
          <p:spPr bwMode="auto">
            <a:xfrm>
              <a:off x="3908425" y="2468563"/>
              <a:ext cx="274639" cy="369332"/>
            </a:xfrm>
            <a:prstGeom prst="rect">
              <a:avLst/>
            </a:prstGeom>
            <a:noFill/>
            <a:ln w="9525">
              <a:noFill/>
              <a:miter lim="800000"/>
              <a:headEnd/>
              <a:tailEnd/>
            </a:ln>
          </p:spPr>
          <p:txBody>
            <a:bodyPr>
              <a:spAutoFit/>
            </a:bodyPr>
            <a:lstStyle/>
            <a:p>
              <a:pPr>
                <a:spcBef>
                  <a:spcPct val="50000"/>
                </a:spcBef>
              </a:pPr>
              <a:r>
                <a:rPr lang="en-US"/>
                <a:t>…</a:t>
              </a:r>
            </a:p>
          </p:txBody>
        </p:sp>
        <p:sp>
          <p:nvSpPr>
            <p:cNvPr id="23590" name="Freeform 35"/>
            <p:cNvSpPr>
              <a:spLocks/>
            </p:cNvSpPr>
            <p:nvPr/>
          </p:nvSpPr>
          <p:spPr bwMode="auto">
            <a:xfrm>
              <a:off x="3890963" y="2422525"/>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endParaRPr lang="en-US"/>
            </a:p>
          </p:txBody>
        </p:sp>
        <p:sp>
          <p:nvSpPr>
            <p:cNvPr id="23591" name="Text Box 36"/>
            <p:cNvSpPr txBox="1">
              <a:spLocks noChangeArrowheads="1"/>
            </p:cNvSpPr>
            <p:nvPr/>
          </p:nvSpPr>
          <p:spPr bwMode="auto">
            <a:xfrm>
              <a:off x="4292599" y="2220913"/>
              <a:ext cx="298451" cy="369332"/>
            </a:xfrm>
            <a:prstGeom prst="rect">
              <a:avLst/>
            </a:prstGeom>
            <a:noFill/>
            <a:ln w="9525">
              <a:noFill/>
              <a:miter lim="800000"/>
              <a:headEnd/>
              <a:tailEnd/>
            </a:ln>
          </p:spPr>
          <p:txBody>
            <a:bodyPr>
              <a:spAutoFit/>
            </a:bodyPr>
            <a:lstStyle/>
            <a:p>
              <a:pPr>
                <a:spcBef>
                  <a:spcPct val="50000"/>
                </a:spcBef>
              </a:pPr>
              <a:r>
                <a:rPr lang="en-US" i="1">
                  <a:solidFill>
                    <a:srgbClr val="CC00CC"/>
                  </a:solidFill>
                </a:rPr>
                <a:t>b</a:t>
              </a:r>
            </a:p>
          </p:txBody>
        </p:sp>
        <p:sp>
          <p:nvSpPr>
            <p:cNvPr id="23592" name="Text Box 37"/>
            <p:cNvSpPr txBox="1">
              <a:spLocks noChangeArrowheads="1"/>
            </p:cNvSpPr>
            <p:nvPr/>
          </p:nvSpPr>
          <p:spPr bwMode="auto">
            <a:xfrm>
              <a:off x="5719763" y="2073275"/>
              <a:ext cx="1119187" cy="369332"/>
            </a:xfrm>
            <a:prstGeom prst="rect">
              <a:avLst/>
            </a:prstGeom>
            <a:noFill/>
            <a:ln w="9525">
              <a:noFill/>
              <a:miter lim="800000"/>
              <a:headEnd/>
              <a:tailEnd/>
            </a:ln>
          </p:spPr>
          <p:txBody>
            <a:bodyPr>
              <a:spAutoFit/>
            </a:bodyPr>
            <a:lstStyle/>
            <a:p>
              <a:pPr>
                <a:spcBef>
                  <a:spcPct val="50000"/>
                </a:spcBef>
              </a:pPr>
              <a:r>
                <a:rPr lang="en-US" dirty="0">
                  <a:solidFill>
                    <a:srgbClr val="CC00CC"/>
                  </a:solidFill>
                </a:rPr>
                <a:t>1</a:t>
              </a:r>
              <a:r>
                <a:rPr lang="en-US" dirty="0"/>
                <a:t> node</a:t>
              </a:r>
            </a:p>
          </p:txBody>
        </p:sp>
        <p:sp>
          <p:nvSpPr>
            <p:cNvPr id="23593" name="Text Box 38"/>
            <p:cNvSpPr txBox="1">
              <a:spLocks noChangeArrowheads="1"/>
            </p:cNvSpPr>
            <p:nvPr/>
          </p:nvSpPr>
          <p:spPr bwMode="auto">
            <a:xfrm>
              <a:off x="5721350" y="2427287"/>
              <a:ext cx="1119188" cy="369332"/>
            </a:xfrm>
            <a:prstGeom prst="rect">
              <a:avLst/>
            </a:prstGeom>
            <a:noFill/>
            <a:ln w="9525">
              <a:noFill/>
              <a:miter lim="800000"/>
              <a:headEnd/>
              <a:tailEnd/>
            </a:ln>
          </p:spPr>
          <p:txBody>
            <a:bodyPr>
              <a:spAutoFit/>
            </a:bodyPr>
            <a:lstStyle/>
            <a:p>
              <a:pPr>
                <a:spcBef>
                  <a:spcPct val="50000"/>
                </a:spcBef>
              </a:pPr>
              <a:r>
                <a:rPr lang="en-US" dirty="0">
                  <a:solidFill>
                    <a:srgbClr val="CC00CC"/>
                  </a:solidFill>
                </a:rPr>
                <a:t>b</a:t>
              </a:r>
              <a:r>
                <a:rPr lang="en-US" dirty="0"/>
                <a:t> nodes</a:t>
              </a:r>
            </a:p>
          </p:txBody>
        </p:sp>
        <p:sp>
          <p:nvSpPr>
            <p:cNvPr id="23594" name="Text Box 39"/>
            <p:cNvSpPr txBox="1">
              <a:spLocks noChangeArrowheads="1"/>
            </p:cNvSpPr>
            <p:nvPr/>
          </p:nvSpPr>
          <p:spPr bwMode="auto">
            <a:xfrm>
              <a:off x="5721350" y="2838450"/>
              <a:ext cx="1119188" cy="369332"/>
            </a:xfrm>
            <a:prstGeom prst="rect">
              <a:avLst/>
            </a:prstGeom>
            <a:noFill/>
            <a:ln w="9525">
              <a:noFill/>
              <a:miter lim="800000"/>
              <a:headEnd/>
              <a:tailEnd/>
            </a:ln>
          </p:spPr>
          <p:txBody>
            <a:bodyPr>
              <a:spAutoFit/>
            </a:bodyPr>
            <a:lstStyle/>
            <a:p>
              <a:pPr>
                <a:spcBef>
                  <a:spcPct val="50000"/>
                </a:spcBef>
              </a:pPr>
              <a:r>
                <a:rPr lang="en-US" i="1" dirty="0">
                  <a:solidFill>
                    <a:srgbClr val="CC00CC"/>
                  </a:solidFill>
                </a:rPr>
                <a:t>b</a:t>
              </a:r>
              <a:r>
                <a:rPr lang="en-US" baseline="30000" dirty="0">
                  <a:solidFill>
                    <a:srgbClr val="CC00CC"/>
                  </a:solidFill>
                </a:rPr>
                <a:t>2</a:t>
              </a:r>
              <a:r>
                <a:rPr lang="en-US" dirty="0"/>
                <a:t> nodes</a:t>
              </a:r>
            </a:p>
          </p:txBody>
        </p:sp>
        <p:sp>
          <p:nvSpPr>
            <p:cNvPr id="23595" name="Text Box 40"/>
            <p:cNvSpPr txBox="1">
              <a:spLocks noChangeArrowheads="1"/>
            </p:cNvSpPr>
            <p:nvPr/>
          </p:nvSpPr>
          <p:spPr bwMode="auto">
            <a:xfrm>
              <a:off x="5735638" y="4464050"/>
              <a:ext cx="1460500" cy="369332"/>
            </a:xfrm>
            <a:prstGeom prst="rect">
              <a:avLst/>
            </a:prstGeom>
            <a:noFill/>
            <a:ln w="9525">
              <a:noFill/>
              <a:miter lim="800000"/>
              <a:headEnd/>
              <a:tailEnd/>
            </a:ln>
          </p:spPr>
          <p:txBody>
            <a:bodyPr>
              <a:spAutoFit/>
            </a:bodyPr>
            <a:lstStyle/>
            <a:p>
              <a:pPr>
                <a:spcBef>
                  <a:spcPct val="50000"/>
                </a:spcBef>
              </a:pPr>
              <a:r>
                <a:rPr lang="en-US" i="1" dirty="0">
                  <a:solidFill>
                    <a:srgbClr val="CC00CC"/>
                  </a:solidFill>
                </a:rPr>
                <a:t>b</a:t>
              </a:r>
              <a:r>
                <a:rPr lang="en-US" i="1" baseline="30000" dirty="0">
                  <a:solidFill>
                    <a:srgbClr val="CC00CC"/>
                  </a:solidFill>
                </a:rPr>
                <a:t>m</a:t>
              </a:r>
              <a:r>
                <a:rPr lang="en-US" dirty="0"/>
                <a:t> nodes</a:t>
              </a:r>
            </a:p>
          </p:txBody>
        </p:sp>
        <p:sp>
          <p:nvSpPr>
            <p:cNvPr id="23596" name="Oval 41"/>
            <p:cNvSpPr>
              <a:spLocks noChangeArrowheads="1"/>
            </p:cNvSpPr>
            <p:nvPr/>
          </p:nvSpPr>
          <p:spPr bwMode="auto">
            <a:xfrm>
              <a:off x="4502151" y="4733925"/>
              <a:ext cx="179387" cy="179388"/>
            </a:xfrm>
            <a:prstGeom prst="ellipse">
              <a:avLst/>
            </a:prstGeom>
            <a:solidFill>
              <a:srgbClr val="FF9999"/>
            </a:solidFill>
            <a:ln w="9525">
              <a:solidFill>
                <a:schemeClr val="tx1"/>
              </a:solidFill>
              <a:round/>
              <a:headEnd/>
              <a:tailEnd/>
            </a:ln>
          </p:spPr>
          <p:txBody>
            <a:bodyPr wrap="none" anchor="ctr"/>
            <a:lstStyle/>
            <a:p>
              <a:endParaRPr lang="en-US"/>
            </a:p>
          </p:txBody>
        </p:sp>
        <p:sp>
          <p:nvSpPr>
            <p:cNvPr id="23600" name="AutoShape 45"/>
            <p:cNvSpPr>
              <a:spLocks/>
            </p:cNvSpPr>
            <p:nvPr/>
          </p:nvSpPr>
          <p:spPr bwMode="auto">
            <a:xfrm>
              <a:off x="2224088" y="2012950"/>
              <a:ext cx="265112" cy="2811463"/>
            </a:xfrm>
            <a:prstGeom prst="leftBrace">
              <a:avLst>
                <a:gd name="adj1" fmla="val 88373"/>
                <a:gd name="adj2" fmla="val 50000"/>
              </a:avLst>
            </a:prstGeom>
            <a:noFill/>
            <a:ln w="9525">
              <a:solidFill>
                <a:schemeClr val="tx1"/>
              </a:solidFill>
              <a:round/>
              <a:headEnd/>
              <a:tailEnd/>
            </a:ln>
          </p:spPr>
          <p:txBody>
            <a:bodyPr wrap="none" anchor="ctr"/>
            <a:lstStyle/>
            <a:p>
              <a:endParaRPr lang="en-US"/>
            </a:p>
          </p:txBody>
        </p:sp>
        <p:sp>
          <p:nvSpPr>
            <p:cNvPr id="23601" name="Text Box 46"/>
            <p:cNvSpPr txBox="1">
              <a:spLocks noChangeArrowheads="1"/>
            </p:cNvSpPr>
            <p:nvPr/>
          </p:nvSpPr>
          <p:spPr bwMode="auto">
            <a:xfrm>
              <a:off x="1328738" y="3224213"/>
              <a:ext cx="1265237" cy="369332"/>
            </a:xfrm>
            <a:prstGeom prst="rect">
              <a:avLst/>
            </a:prstGeom>
            <a:noFill/>
            <a:ln w="9525">
              <a:noFill/>
              <a:miter lim="800000"/>
              <a:headEnd/>
              <a:tailEnd/>
            </a:ln>
          </p:spPr>
          <p:txBody>
            <a:bodyPr>
              <a:spAutoFit/>
            </a:bodyPr>
            <a:lstStyle/>
            <a:p>
              <a:pPr>
                <a:spcBef>
                  <a:spcPct val="50000"/>
                </a:spcBef>
              </a:pPr>
              <a:r>
                <a:rPr lang="en-US" i="1" dirty="0">
                  <a:solidFill>
                    <a:srgbClr val="CC00CC"/>
                  </a:solidFill>
                </a:rPr>
                <a:t>m</a:t>
              </a:r>
              <a:r>
                <a:rPr lang="en-US" dirty="0"/>
                <a:t> tiers</a:t>
              </a:r>
            </a:p>
          </p:txBody>
        </p:sp>
      </p:grpSp>
      <p:sp>
        <p:nvSpPr>
          <p:cNvPr id="30" name="Content Placeholder 29"/>
          <p:cNvSpPr>
            <a:spLocks noGrp="1"/>
          </p:cNvSpPr>
          <p:nvPr>
            <p:ph idx="1"/>
          </p:nvPr>
        </p:nvSpPr>
        <p:spPr>
          <a:xfrm>
            <a:off x="254000" y="1366836"/>
            <a:ext cx="5765800" cy="4729164"/>
          </a:xfrm>
        </p:spPr>
        <p:txBody>
          <a:bodyPr/>
          <a:lstStyle/>
          <a:p>
            <a:r>
              <a:rPr lang="en-US" sz="2400" dirty="0"/>
              <a:t>What nodes does DFS expand?</a:t>
            </a:r>
          </a:p>
          <a:p>
            <a:pPr lvl="1"/>
            <a:r>
              <a:rPr lang="en-US" sz="2000" dirty="0"/>
              <a:t>Some left prefix of the tree down to depth </a:t>
            </a:r>
            <a:r>
              <a:rPr lang="en-US" sz="2000" i="1" dirty="0">
                <a:solidFill>
                  <a:srgbClr val="CC00CC"/>
                </a:solidFill>
              </a:rPr>
              <a:t>m</a:t>
            </a:r>
            <a:r>
              <a:rPr lang="en-US" sz="2000" dirty="0"/>
              <a:t>.</a:t>
            </a:r>
          </a:p>
          <a:p>
            <a:pPr lvl="1"/>
            <a:r>
              <a:rPr lang="en-US" sz="2000" dirty="0"/>
              <a:t>Could process the whole tree!</a:t>
            </a:r>
          </a:p>
          <a:p>
            <a:pPr lvl="1"/>
            <a:r>
              <a:rPr lang="en-US" sz="2000" dirty="0"/>
              <a:t>If m is finite, takes time </a:t>
            </a:r>
            <a:r>
              <a:rPr lang="en-US" sz="2000" i="1" dirty="0">
                <a:solidFill>
                  <a:srgbClr val="CC00CC"/>
                </a:solidFill>
              </a:rPr>
              <a:t>O</a:t>
            </a:r>
            <a:r>
              <a:rPr lang="en-US" sz="2000" dirty="0">
                <a:solidFill>
                  <a:srgbClr val="CC00CC"/>
                </a:solidFill>
              </a:rPr>
              <a:t>(</a:t>
            </a:r>
            <a:r>
              <a:rPr lang="en-US" sz="2000" i="1" dirty="0" err="1">
                <a:solidFill>
                  <a:srgbClr val="CC00CC"/>
                </a:solidFill>
              </a:rPr>
              <a:t>b</a:t>
            </a:r>
            <a:r>
              <a:rPr lang="en-US" sz="2000" i="1" baseline="30000" dirty="0" err="1">
                <a:solidFill>
                  <a:srgbClr val="CC00CC"/>
                </a:solidFill>
              </a:rPr>
              <a:t>m</a:t>
            </a:r>
            <a:r>
              <a:rPr lang="en-US" sz="2000" dirty="0">
                <a:solidFill>
                  <a:srgbClr val="CC00CC"/>
                </a:solidFill>
              </a:rPr>
              <a:t>)</a:t>
            </a:r>
          </a:p>
          <a:p>
            <a:pPr lvl="3"/>
            <a:endParaRPr lang="en-US" sz="1200" dirty="0"/>
          </a:p>
          <a:p>
            <a:r>
              <a:rPr lang="en-US" sz="2400" dirty="0"/>
              <a:t>How much space does the frontier take?</a:t>
            </a:r>
          </a:p>
          <a:p>
            <a:pPr lvl="1"/>
            <a:r>
              <a:rPr lang="en-US" sz="2000" dirty="0"/>
              <a:t>Only has siblings on path to root, so </a:t>
            </a:r>
            <a:r>
              <a:rPr lang="en-US" sz="2000" i="1" dirty="0">
                <a:solidFill>
                  <a:srgbClr val="CC00CC"/>
                </a:solidFill>
              </a:rPr>
              <a:t>O</a:t>
            </a:r>
            <a:r>
              <a:rPr lang="en-US" sz="2000" dirty="0">
                <a:solidFill>
                  <a:srgbClr val="CC00CC"/>
                </a:solidFill>
              </a:rPr>
              <a:t>(</a:t>
            </a:r>
            <a:r>
              <a:rPr lang="en-US" sz="2000" i="1" dirty="0" err="1">
                <a:solidFill>
                  <a:srgbClr val="CC00CC"/>
                </a:solidFill>
              </a:rPr>
              <a:t>bm</a:t>
            </a:r>
            <a:r>
              <a:rPr lang="en-US" sz="2000" dirty="0">
                <a:solidFill>
                  <a:srgbClr val="CC00CC"/>
                </a:solidFill>
              </a:rPr>
              <a:t>)</a:t>
            </a:r>
          </a:p>
          <a:p>
            <a:pPr lvl="3"/>
            <a:endParaRPr lang="en-US" sz="1200" dirty="0"/>
          </a:p>
          <a:p>
            <a:r>
              <a:rPr lang="en-US" sz="2400" dirty="0"/>
              <a:t>Is it complete?</a:t>
            </a:r>
          </a:p>
          <a:p>
            <a:pPr lvl="1"/>
            <a:r>
              <a:rPr lang="en-US" sz="2000" i="1" dirty="0">
                <a:solidFill>
                  <a:srgbClr val="CC00CC"/>
                </a:solidFill>
              </a:rPr>
              <a:t>m</a:t>
            </a:r>
            <a:r>
              <a:rPr lang="en-US" sz="2000" dirty="0"/>
              <a:t> could be infinite</a:t>
            </a:r>
          </a:p>
          <a:p>
            <a:pPr lvl="1"/>
            <a:r>
              <a:rPr lang="en-US" sz="2000" dirty="0"/>
              <a:t>preventing cycles may help (more later)</a:t>
            </a:r>
          </a:p>
          <a:p>
            <a:pPr lvl="3"/>
            <a:endParaRPr lang="en-US" sz="1200" dirty="0"/>
          </a:p>
          <a:p>
            <a:r>
              <a:rPr lang="en-US" sz="2400" dirty="0"/>
              <a:t>Is it optimal?</a:t>
            </a:r>
          </a:p>
          <a:p>
            <a:pPr lvl="1"/>
            <a:r>
              <a:rPr lang="en-US" sz="2000" dirty="0"/>
              <a:t>No, it finds the “leftmost” solution, regardless of depth or cost</a:t>
            </a:r>
          </a:p>
          <a:p>
            <a:pPr lvl="1"/>
            <a:endParaRPr lang="en-US" sz="2000" dirty="0"/>
          </a:p>
        </p:txBody>
      </p:sp>
      <p:sp>
        <p:nvSpPr>
          <p:cNvPr id="31" name="Freeform 47"/>
          <p:cNvSpPr>
            <a:spLocks/>
          </p:cNvSpPr>
          <p:nvPr/>
        </p:nvSpPr>
        <p:spPr bwMode="auto">
          <a:xfrm>
            <a:off x="7389813" y="2057317"/>
            <a:ext cx="1373163" cy="2478171"/>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8335" y="9974"/>
                </a:lnTo>
                <a:cubicBezTo>
                  <a:pt x="8174" y="8078"/>
                  <a:pt x="9052" y="6201"/>
                  <a:pt x="8890" y="4305"/>
                </a:cubicBezTo>
                <a:lnTo>
                  <a:pt x="10000" y="0"/>
                </a:lnTo>
                <a:lnTo>
                  <a:pt x="0" y="10000"/>
                </a:lnTo>
                <a:close/>
              </a:path>
            </a:pathLst>
          </a:custGeom>
          <a:solidFill>
            <a:schemeClr val="bg2">
              <a:alpha val="20000"/>
            </a:schemeClr>
          </a:solidFill>
          <a:ln w="9525">
            <a:solidFill>
              <a:schemeClr val="tx1"/>
            </a:solidFill>
            <a:round/>
            <a:headEnd/>
            <a:tailEnd/>
          </a:ln>
        </p:spPr>
        <p:txBody>
          <a:bodyPr lIns="91432" tIns="45718" rIns="91432" bIns="45718"/>
          <a:lstStyle/>
          <a:p>
            <a:endParaRPr lang="en-US"/>
          </a:p>
        </p:txBody>
      </p:sp>
      <p:sp>
        <p:nvSpPr>
          <p:cNvPr id="32" name="Freeform 47"/>
          <p:cNvSpPr>
            <a:spLocks/>
          </p:cNvSpPr>
          <p:nvPr/>
        </p:nvSpPr>
        <p:spPr bwMode="auto">
          <a:xfrm>
            <a:off x="7389840" y="2057403"/>
            <a:ext cx="1373179" cy="2514599"/>
          </a:xfrm>
          <a:custGeom>
            <a:avLst/>
            <a:gdLst>
              <a:gd name="T0" fmla="*/ 0 w 1201"/>
              <a:gd name="T1" fmla="*/ 2147483647 h 1609"/>
              <a:gd name="T2" fmla="*/ 2147483647 w 1201"/>
              <a:gd name="T3" fmla="*/ 2147483647 h 1609"/>
              <a:gd name="T4" fmla="*/ 2147483647 w 1201"/>
              <a:gd name="T5" fmla="*/ 2147483647 h 1609"/>
              <a:gd name="T6" fmla="*/ 2147483647 w 1201"/>
              <a:gd name="T7" fmla="*/ 0 h 1609"/>
              <a:gd name="T8" fmla="*/ 0 w 1201"/>
              <a:gd name="T9" fmla="*/ 2147483647 h 1609"/>
              <a:gd name="T10" fmla="*/ 0 60000 65536"/>
              <a:gd name="T11" fmla="*/ 0 60000 65536"/>
              <a:gd name="T12" fmla="*/ 0 60000 65536"/>
              <a:gd name="T13" fmla="*/ 0 60000 65536"/>
              <a:gd name="T14" fmla="*/ 0 60000 65536"/>
              <a:gd name="T15" fmla="*/ 0 w 1201"/>
              <a:gd name="T16" fmla="*/ 0 h 1609"/>
              <a:gd name="T17" fmla="*/ 1201 w 1201"/>
              <a:gd name="T18" fmla="*/ 1609 h 1609"/>
              <a:gd name="connsiteX0" fmla="*/ 0 w 11997"/>
              <a:gd name="connsiteY0" fmla="*/ 9702 h 9702"/>
              <a:gd name="connsiteX1" fmla="*/ 10000 w 11997"/>
              <a:gd name="connsiteY1" fmla="*/ 9677 h 9702"/>
              <a:gd name="connsiteX2" fmla="*/ 9417 w 11997"/>
              <a:gd name="connsiteY2" fmla="*/ 4158 h 9702"/>
              <a:gd name="connsiteX3" fmla="*/ 11997 w 11997"/>
              <a:gd name="connsiteY3" fmla="*/ 0 h 9702"/>
              <a:gd name="connsiteX4" fmla="*/ 0 w 11997"/>
              <a:gd name="connsiteY4" fmla="*/ 9702 h 9702"/>
              <a:gd name="connsiteX0" fmla="*/ 0 w 10000"/>
              <a:gd name="connsiteY0" fmla="*/ 10000 h 10000"/>
              <a:gd name="connsiteX1" fmla="*/ 8335 w 10000"/>
              <a:gd name="connsiteY1" fmla="*/ 9974 h 10000"/>
              <a:gd name="connsiteX2" fmla="*/ 8890 w 10000"/>
              <a:gd name="connsiteY2" fmla="*/ 4305 h 10000"/>
              <a:gd name="connsiteX3" fmla="*/ 10000 w 10000"/>
              <a:gd name="connsiteY3" fmla="*/ 0 h 10000"/>
              <a:gd name="connsiteX4" fmla="*/ 0 w 10000"/>
              <a:gd name="connsiteY4" fmla="*/ 10000 h 10000"/>
              <a:gd name="connsiteX0" fmla="*/ 0 w 16352"/>
              <a:gd name="connsiteY0" fmla="*/ 10000 h 10000"/>
              <a:gd name="connsiteX1" fmla="*/ 8335 w 16352"/>
              <a:gd name="connsiteY1" fmla="*/ 9974 h 10000"/>
              <a:gd name="connsiteX2" fmla="*/ 8890 w 16352"/>
              <a:gd name="connsiteY2" fmla="*/ 4305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000"/>
              <a:gd name="connsiteX1" fmla="*/ 8335 w 16352"/>
              <a:gd name="connsiteY1" fmla="*/ 9974 h 10000"/>
              <a:gd name="connsiteX2" fmla="*/ 10907 w 16352"/>
              <a:gd name="connsiteY2" fmla="*/ 4612 h 10000"/>
              <a:gd name="connsiteX3" fmla="*/ 16352 w 16352"/>
              <a:gd name="connsiteY3" fmla="*/ 0 h 10000"/>
              <a:gd name="connsiteX4" fmla="*/ 0 w 16352"/>
              <a:gd name="connsiteY4" fmla="*/ 10000 h 10000"/>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 name="connsiteX0" fmla="*/ 0 w 16352"/>
              <a:gd name="connsiteY0" fmla="*/ 10000 h 10147"/>
              <a:gd name="connsiteX1" fmla="*/ 6370 w 16352"/>
              <a:gd name="connsiteY1" fmla="*/ 10147 h 10147"/>
              <a:gd name="connsiteX2" fmla="*/ 10907 w 16352"/>
              <a:gd name="connsiteY2" fmla="*/ 4612 h 10147"/>
              <a:gd name="connsiteX3" fmla="*/ 16352 w 16352"/>
              <a:gd name="connsiteY3" fmla="*/ 0 h 10147"/>
              <a:gd name="connsiteX4" fmla="*/ 0 w 16352"/>
              <a:gd name="connsiteY4" fmla="*/ 10000 h 10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2" h="10147">
                <a:moveTo>
                  <a:pt x="0" y="10000"/>
                </a:moveTo>
                <a:lnTo>
                  <a:pt x="6370" y="10147"/>
                </a:lnTo>
                <a:cubicBezTo>
                  <a:pt x="6209" y="8251"/>
                  <a:pt x="8940" y="7679"/>
                  <a:pt x="10907" y="4612"/>
                </a:cubicBezTo>
                <a:lnTo>
                  <a:pt x="16352" y="0"/>
                </a:lnTo>
                <a:lnTo>
                  <a:pt x="0" y="10000"/>
                </a:lnTo>
                <a:close/>
              </a:path>
            </a:pathLst>
          </a:custGeom>
          <a:solidFill>
            <a:schemeClr val="bg2">
              <a:alpha val="20000"/>
            </a:schemeClr>
          </a:solidFill>
          <a:ln w="9525">
            <a:solidFill>
              <a:schemeClr val="tx1"/>
            </a:solidFill>
            <a:round/>
            <a:headEnd/>
            <a:tailEnd/>
          </a:ln>
        </p:spPr>
        <p:txBody>
          <a:bodyPr lIns="91432" tIns="45718" rIns="91432" bIns="45718"/>
          <a:lstStyle/>
          <a:p>
            <a:endParaRPr lang="en-US"/>
          </a:p>
        </p:txBody>
      </p:sp>
      <p:sp>
        <p:nvSpPr>
          <p:cNvPr id="33" name="Oval 41"/>
          <p:cNvSpPr>
            <a:spLocks noChangeArrowheads="1"/>
          </p:cNvSpPr>
          <p:nvPr/>
        </p:nvSpPr>
        <p:spPr bwMode="auto">
          <a:xfrm>
            <a:off x="9421813" y="3429002"/>
            <a:ext cx="179387" cy="179388"/>
          </a:xfrm>
          <a:prstGeom prst="ellipse">
            <a:avLst/>
          </a:prstGeom>
          <a:solidFill>
            <a:srgbClr val="FF9999"/>
          </a:solidFill>
          <a:ln w="9525">
            <a:solidFill>
              <a:schemeClr val="tx1"/>
            </a:solidFill>
            <a:round/>
            <a:headEnd/>
            <a:tailEnd/>
          </a:ln>
        </p:spPr>
        <p:txBody>
          <a:bodyPr wrap="none" lIns="91436" tIns="45718" rIns="91436" bIns="45718" anchor="ctr"/>
          <a:lstStyle/>
          <a:p>
            <a:endParaRPr lang="en-US"/>
          </a:p>
        </p:txBody>
      </p:sp>
      <p:pic>
        <p:nvPicPr>
          <p:cNvPr id="23" name="Picture 22">
            <a:extLst>
              <a:ext uri="{FF2B5EF4-FFF2-40B4-BE49-F238E27FC236}">
                <a16:creationId xmlns:a16="http://schemas.microsoft.com/office/drawing/2014/main" id="{D7057AB9-4D46-ED42-8AEC-00B58F8B98BC}"/>
              </a:ext>
            </a:extLst>
          </p:cNvPr>
          <p:cNvPicPr>
            <a:picLocks noChangeAspect="1"/>
          </p:cNvPicPr>
          <p:nvPr/>
        </p:nvPicPr>
        <p:blipFill>
          <a:blip r:embed="rId3"/>
          <a:stretch>
            <a:fillRect/>
          </a:stretch>
        </p:blipFill>
        <p:spPr>
          <a:xfrm>
            <a:off x="0" y="114152"/>
            <a:ext cx="12192000" cy="66296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1" grpId="1" animBg="1"/>
      <p:bldP spid="32" grpId="0" animBg="1"/>
      <p:bldP spid="32"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A5DDB-5B5C-554B-B0C8-B26E0E344D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AE873B-2C95-9C44-8AB4-D7581F9C1F4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7916128-D063-494E-A340-EFC2BA63D3AC}"/>
              </a:ext>
            </a:extLst>
          </p:cNvPr>
          <p:cNvPicPr>
            <a:picLocks noChangeAspect="1"/>
          </p:cNvPicPr>
          <p:nvPr/>
        </p:nvPicPr>
        <p:blipFill>
          <a:blip r:embed="rId2"/>
          <a:stretch>
            <a:fillRect/>
          </a:stretch>
        </p:blipFill>
        <p:spPr>
          <a:xfrm>
            <a:off x="1170815" y="0"/>
            <a:ext cx="9850370" cy="6858000"/>
          </a:xfrm>
          <a:prstGeom prst="rect">
            <a:avLst/>
          </a:prstGeom>
        </p:spPr>
      </p:pic>
    </p:spTree>
    <p:extLst>
      <p:ext uri="{BB962C8B-B14F-4D97-AF65-F5344CB8AC3E}">
        <p14:creationId xmlns:p14="http://schemas.microsoft.com/office/powerpoint/2010/main" val="1716941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C837-EB73-2A40-B804-211399352CD5}"/>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309F751-B828-244F-BE26-40C5D9D59DA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E3C7AB5-0069-6B4A-9FBE-B1466CF5EFF3}"/>
              </a:ext>
            </a:extLst>
          </p:cNvPr>
          <p:cNvPicPr>
            <a:picLocks noChangeAspect="1"/>
          </p:cNvPicPr>
          <p:nvPr/>
        </p:nvPicPr>
        <p:blipFill>
          <a:blip r:embed="rId2"/>
          <a:stretch>
            <a:fillRect/>
          </a:stretch>
        </p:blipFill>
        <p:spPr>
          <a:xfrm>
            <a:off x="2794000" y="1397003"/>
            <a:ext cx="6604000" cy="4889500"/>
          </a:xfrm>
          <a:prstGeom prst="rect">
            <a:avLst/>
          </a:prstGeom>
        </p:spPr>
      </p:pic>
    </p:spTree>
    <p:extLst>
      <p:ext uri="{BB962C8B-B14F-4D97-AF65-F5344CB8AC3E}">
        <p14:creationId xmlns:p14="http://schemas.microsoft.com/office/powerpoint/2010/main" val="3443382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Breadth-First Search</a:t>
            </a:r>
          </a:p>
        </p:txBody>
      </p:sp>
      <p:sp>
        <p:nvSpPr>
          <p:cNvPr id="3" name="Content Placeholder 2"/>
          <p:cNvSpPr>
            <a:spLocks noGrp="1"/>
          </p:cNvSpPr>
          <p:nvPr>
            <p:ph idx="1"/>
          </p:nvPr>
        </p:nvSpPr>
        <p:spPr/>
        <p:txBody>
          <a:bodyPr/>
          <a:lstStyle/>
          <a:p>
            <a:endParaRPr lang="en-US"/>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33600" y="457200"/>
            <a:ext cx="7802880" cy="5852160"/>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a:t>Breadth-First Search</a:t>
            </a:r>
          </a:p>
        </p:txBody>
      </p:sp>
      <p:grpSp>
        <p:nvGrpSpPr>
          <p:cNvPr id="20483" name="Group 3"/>
          <p:cNvGrpSpPr>
            <a:grpSpLocks/>
          </p:cNvGrpSpPr>
          <p:nvPr/>
        </p:nvGrpSpPr>
        <p:grpSpPr bwMode="auto">
          <a:xfrm>
            <a:off x="3219447" y="3498853"/>
            <a:ext cx="5486400" cy="3355591"/>
            <a:chOff x="48" y="2332"/>
            <a:chExt cx="3456" cy="2406"/>
          </a:xfrm>
        </p:grpSpPr>
        <p:sp>
          <p:nvSpPr>
            <p:cNvPr id="20539" name="Text Box 4"/>
            <p:cNvSpPr txBox="1">
              <a:spLocks noChangeArrowheads="1"/>
            </p:cNvSpPr>
            <p:nvPr/>
          </p:nvSpPr>
          <p:spPr bwMode="auto">
            <a:xfrm>
              <a:off x="1728" y="2332"/>
              <a:ext cx="624" cy="243"/>
            </a:xfrm>
            <a:prstGeom prst="rect">
              <a:avLst/>
            </a:prstGeom>
            <a:noFill/>
            <a:ln w="9525">
              <a:noFill/>
              <a:miter lim="800000"/>
              <a:headEnd/>
              <a:tailEnd/>
            </a:ln>
          </p:spPr>
          <p:txBody>
            <a:bodyPr>
              <a:spAutoFit/>
            </a:bodyPr>
            <a:lstStyle/>
            <a:p>
              <a:pPr algn="ctr">
                <a:spcBef>
                  <a:spcPct val="50000"/>
                </a:spcBef>
              </a:pPr>
              <a:r>
                <a:rPr lang="en-US" sz="1600" dirty="0"/>
                <a:t>S</a:t>
              </a:r>
            </a:p>
          </p:txBody>
        </p:sp>
        <p:sp>
          <p:nvSpPr>
            <p:cNvPr id="20540" name="Text Box 5"/>
            <p:cNvSpPr txBox="1">
              <a:spLocks noChangeArrowheads="1"/>
            </p:cNvSpPr>
            <p:nvPr/>
          </p:nvSpPr>
          <p:spPr bwMode="auto">
            <a:xfrm>
              <a:off x="48" y="3417"/>
              <a:ext cx="240" cy="265"/>
            </a:xfrm>
            <a:prstGeom prst="rect">
              <a:avLst/>
            </a:prstGeom>
            <a:noFill/>
            <a:ln w="9525">
              <a:noFill/>
              <a:miter lim="800000"/>
              <a:headEnd/>
              <a:tailEnd/>
            </a:ln>
          </p:spPr>
          <p:txBody>
            <a:bodyPr>
              <a:spAutoFit/>
            </a:bodyPr>
            <a:lstStyle/>
            <a:p>
              <a:pPr algn="ctr">
                <a:spcBef>
                  <a:spcPct val="50000"/>
                </a:spcBef>
              </a:pPr>
              <a:r>
                <a:rPr lang="en-US" i="1"/>
                <a:t>a</a:t>
              </a:r>
            </a:p>
          </p:txBody>
        </p:sp>
        <p:sp>
          <p:nvSpPr>
            <p:cNvPr id="20541" name="Text Box 6"/>
            <p:cNvSpPr txBox="1">
              <a:spLocks noChangeArrowheads="1"/>
            </p:cNvSpPr>
            <p:nvPr/>
          </p:nvSpPr>
          <p:spPr bwMode="auto">
            <a:xfrm>
              <a:off x="48" y="3033"/>
              <a:ext cx="240" cy="265"/>
            </a:xfrm>
            <a:prstGeom prst="rect">
              <a:avLst/>
            </a:prstGeom>
            <a:noFill/>
            <a:ln w="9525">
              <a:noFill/>
              <a:miter lim="800000"/>
              <a:headEnd/>
              <a:tailEnd/>
            </a:ln>
          </p:spPr>
          <p:txBody>
            <a:bodyPr>
              <a:spAutoFit/>
            </a:bodyPr>
            <a:lstStyle/>
            <a:p>
              <a:pPr algn="ctr">
                <a:spcBef>
                  <a:spcPct val="50000"/>
                </a:spcBef>
              </a:pPr>
              <a:r>
                <a:rPr lang="en-US" i="1"/>
                <a:t>b</a:t>
              </a:r>
            </a:p>
          </p:txBody>
        </p:sp>
        <p:sp>
          <p:nvSpPr>
            <p:cNvPr id="20542" name="Text Box 7"/>
            <p:cNvSpPr txBox="1">
              <a:spLocks noChangeArrowheads="1"/>
            </p:cNvSpPr>
            <p:nvPr/>
          </p:nvSpPr>
          <p:spPr bwMode="auto">
            <a:xfrm>
              <a:off x="384" y="2688"/>
              <a:ext cx="240" cy="265"/>
            </a:xfrm>
            <a:prstGeom prst="rect">
              <a:avLst/>
            </a:prstGeom>
            <a:noFill/>
            <a:ln w="9525">
              <a:noFill/>
              <a:miter lim="800000"/>
              <a:headEnd/>
              <a:tailEnd/>
            </a:ln>
          </p:spPr>
          <p:txBody>
            <a:bodyPr>
              <a:spAutoFit/>
            </a:bodyPr>
            <a:lstStyle/>
            <a:p>
              <a:pPr algn="ctr">
                <a:spcBef>
                  <a:spcPct val="50000"/>
                </a:spcBef>
              </a:pPr>
              <a:r>
                <a:rPr lang="en-US" i="1"/>
                <a:t>d</a:t>
              </a:r>
            </a:p>
          </p:txBody>
        </p:sp>
        <p:sp>
          <p:nvSpPr>
            <p:cNvPr id="20543" name="Text Box 8"/>
            <p:cNvSpPr txBox="1">
              <a:spLocks noChangeArrowheads="1"/>
            </p:cNvSpPr>
            <p:nvPr/>
          </p:nvSpPr>
          <p:spPr bwMode="auto">
            <a:xfrm>
              <a:off x="3264" y="2640"/>
              <a:ext cx="240" cy="265"/>
            </a:xfrm>
            <a:prstGeom prst="rect">
              <a:avLst/>
            </a:prstGeom>
            <a:noFill/>
            <a:ln w="9525">
              <a:noFill/>
              <a:miter lim="800000"/>
              <a:headEnd/>
              <a:tailEnd/>
            </a:ln>
          </p:spPr>
          <p:txBody>
            <a:bodyPr>
              <a:spAutoFit/>
            </a:bodyPr>
            <a:lstStyle/>
            <a:p>
              <a:pPr algn="ctr">
                <a:spcBef>
                  <a:spcPct val="50000"/>
                </a:spcBef>
              </a:pPr>
              <a:r>
                <a:rPr lang="en-US" i="1"/>
                <a:t>p</a:t>
              </a:r>
            </a:p>
          </p:txBody>
        </p:sp>
        <p:sp>
          <p:nvSpPr>
            <p:cNvPr id="20544" name="Text Box 9"/>
            <p:cNvSpPr txBox="1">
              <a:spLocks noChangeArrowheads="1"/>
            </p:cNvSpPr>
            <p:nvPr/>
          </p:nvSpPr>
          <p:spPr bwMode="auto">
            <a:xfrm>
              <a:off x="480" y="3417"/>
              <a:ext cx="240" cy="265"/>
            </a:xfrm>
            <a:prstGeom prst="rect">
              <a:avLst/>
            </a:prstGeom>
            <a:noFill/>
            <a:ln w="9525">
              <a:noFill/>
              <a:miter lim="800000"/>
              <a:headEnd/>
              <a:tailEnd/>
            </a:ln>
          </p:spPr>
          <p:txBody>
            <a:bodyPr>
              <a:spAutoFit/>
            </a:bodyPr>
            <a:lstStyle/>
            <a:p>
              <a:pPr algn="ctr">
                <a:spcBef>
                  <a:spcPct val="50000"/>
                </a:spcBef>
              </a:pPr>
              <a:r>
                <a:rPr lang="en-US" i="1"/>
                <a:t>a</a:t>
              </a:r>
            </a:p>
          </p:txBody>
        </p:sp>
        <p:sp>
          <p:nvSpPr>
            <p:cNvPr id="20545" name="Text Box 10"/>
            <p:cNvSpPr txBox="1">
              <a:spLocks noChangeArrowheads="1"/>
            </p:cNvSpPr>
            <p:nvPr/>
          </p:nvSpPr>
          <p:spPr bwMode="auto">
            <a:xfrm>
              <a:off x="480" y="3033"/>
              <a:ext cx="240" cy="265"/>
            </a:xfrm>
            <a:prstGeom prst="rect">
              <a:avLst/>
            </a:prstGeom>
            <a:noFill/>
            <a:ln w="9525">
              <a:noFill/>
              <a:miter lim="800000"/>
              <a:headEnd/>
              <a:tailEnd/>
            </a:ln>
          </p:spPr>
          <p:txBody>
            <a:bodyPr>
              <a:spAutoFit/>
            </a:bodyPr>
            <a:lstStyle/>
            <a:p>
              <a:pPr algn="ctr">
                <a:spcBef>
                  <a:spcPct val="50000"/>
                </a:spcBef>
              </a:pPr>
              <a:r>
                <a:rPr lang="en-US" i="1"/>
                <a:t>c</a:t>
              </a:r>
            </a:p>
          </p:txBody>
        </p:sp>
        <p:cxnSp>
          <p:nvCxnSpPr>
            <p:cNvPr id="20546" name="AutoShape 11"/>
            <p:cNvCxnSpPr>
              <a:cxnSpLocks noChangeShapeType="1"/>
              <a:stCxn id="20542" idx="2"/>
              <a:endCxn id="20541" idx="0"/>
            </p:cNvCxnSpPr>
            <p:nvPr/>
          </p:nvCxnSpPr>
          <p:spPr bwMode="auto">
            <a:xfrm flipH="1">
              <a:off x="168" y="2953"/>
              <a:ext cx="336" cy="80"/>
            </a:xfrm>
            <a:prstGeom prst="straightConnector1">
              <a:avLst/>
            </a:prstGeom>
            <a:noFill/>
            <a:ln w="9525">
              <a:solidFill>
                <a:schemeClr val="tx1"/>
              </a:solidFill>
              <a:round/>
              <a:headEnd/>
              <a:tailEnd/>
            </a:ln>
          </p:spPr>
        </p:cxnSp>
        <p:cxnSp>
          <p:nvCxnSpPr>
            <p:cNvPr id="20547" name="AutoShape 12"/>
            <p:cNvCxnSpPr>
              <a:cxnSpLocks noChangeShapeType="1"/>
              <a:stCxn id="20542" idx="2"/>
              <a:endCxn id="20545" idx="0"/>
            </p:cNvCxnSpPr>
            <p:nvPr/>
          </p:nvCxnSpPr>
          <p:spPr bwMode="auto">
            <a:xfrm>
              <a:off x="504" y="2953"/>
              <a:ext cx="96" cy="80"/>
            </a:xfrm>
            <a:prstGeom prst="straightConnector1">
              <a:avLst/>
            </a:prstGeom>
            <a:noFill/>
            <a:ln w="9525">
              <a:solidFill>
                <a:schemeClr val="tx1"/>
              </a:solidFill>
              <a:round/>
              <a:headEnd/>
              <a:tailEnd/>
            </a:ln>
          </p:spPr>
        </p:cxnSp>
        <p:cxnSp>
          <p:nvCxnSpPr>
            <p:cNvPr id="20548" name="AutoShape 13"/>
            <p:cNvCxnSpPr>
              <a:cxnSpLocks noChangeShapeType="1"/>
              <a:stCxn id="20541" idx="2"/>
              <a:endCxn id="20540" idx="0"/>
            </p:cNvCxnSpPr>
            <p:nvPr/>
          </p:nvCxnSpPr>
          <p:spPr bwMode="auto">
            <a:xfrm>
              <a:off x="168" y="3298"/>
              <a:ext cx="0" cy="119"/>
            </a:xfrm>
            <a:prstGeom prst="straightConnector1">
              <a:avLst/>
            </a:prstGeom>
            <a:noFill/>
            <a:ln w="9525">
              <a:solidFill>
                <a:schemeClr val="tx1"/>
              </a:solidFill>
              <a:round/>
              <a:headEnd/>
              <a:tailEnd/>
            </a:ln>
          </p:spPr>
        </p:cxnSp>
        <p:cxnSp>
          <p:nvCxnSpPr>
            <p:cNvPr id="20549" name="AutoShape 14"/>
            <p:cNvCxnSpPr>
              <a:cxnSpLocks noChangeShapeType="1"/>
              <a:stCxn id="20545" idx="2"/>
              <a:endCxn id="20544" idx="0"/>
            </p:cNvCxnSpPr>
            <p:nvPr/>
          </p:nvCxnSpPr>
          <p:spPr bwMode="auto">
            <a:xfrm>
              <a:off x="600" y="3298"/>
              <a:ext cx="0" cy="119"/>
            </a:xfrm>
            <a:prstGeom prst="straightConnector1">
              <a:avLst/>
            </a:prstGeom>
            <a:noFill/>
            <a:ln w="9525">
              <a:solidFill>
                <a:schemeClr val="tx1"/>
              </a:solidFill>
              <a:round/>
              <a:headEnd/>
              <a:tailEnd/>
            </a:ln>
          </p:spPr>
        </p:cxnSp>
        <p:grpSp>
          <p:nvGrpSpPr>
            <p:cNvPr id="20550" name="Group 15"/>
            <p:cNvGrpSpPr>
              <a:grpSpLocks/>
            </p:cNvGrpSpPr>
            <p:nvPr/>
          </p:nvGrpSpPr>
          <p:grpSpPr bwMode="auto">
            <a:xfrm>
              <a:off x="1776" y="2640"/>
              <a:ext cx="1104" cy="1714"/>
              <a:chOff x="1152" y="2640"/>
              <a:chExt cx="1104" cy="1714"/>
            </a:xfrm>
          </p:grpSpPr>
          <p:sp>
            <p:nvSpPr>
              <p:cNvPr id="20577" name="Text Box 16"/>
              <p:cNvSpPr txBox="1">
                <a:spLocks noChangeArrowheads="1"/>
              </p:cNvSpPr>
              <p:nvPr/>
            </p:nvSpPr>
            <p:spPr bwMode="auto">
              <a:xfrm>
                <a:off x="1536" y="2640"/>
                <a:ext cx="240" cy="265"/>
              </a:xfrm>
              <a:prstGeom prst="rect">
                <a:avLst/>
              </a:prstGeom>
              <a:noFill/>
              <a:ln w="9525">
                <a:noFill/>
                <a:miter lim="800000"/>
                <a:headEnd/>
                <a:tailEnd/>
              </a:ln>
            </p:spPr>
            <p:txBody>
              <a:bodyPr>
                <a:spAutoFit/>
              </a:bodyPr>
              <a:lstStyle/>
              <a:p>
                <a:pPr algn="ctr">
                  <a:spcBef>
                    <a:spcPct val="50000"/>
                  </a:spcBef>
                </a:pPr>
                <a:r>
                  <a:rPr lang="en-US" i="1"/>
                  <a:t>e</a:t>
                </a:r>
              </a:p>
            </p:txBody>
          </p:sp>
          <p:sp>
            <p:nvSpPr>
              <p:cNvPr id="20578" name="Text Box 17"/>
              <p:cNvSpPr txBox="1">
                <a:spLocks noChangeArrowheads="1"/>
              </p:cNvSpPr>
              <p:nvPr/>
            </p:nvSpPr>
            <p:spPr bwMode="auto">
              <a:xfrm>
                <a:off x="1152" y="3408"/>
                <a:ext cx="240" cy="265"/>
              </a:xfrm>
              <a:prstGeom prst="rect">
                <a:avLst/>
              </a:prstGeom>
              <a:noFill/>
              <a:ln w="9525">
                <a:noFill/>
                <a:miter lim="800000"/>
                <a:headEnd/>
                <a:tailEnd/>
              </a:ln>
            </p:spPr>
            <p:txBody>
              <a:bodyPr>
                <a:spAutoFit/>
              </a:bodyPr>
              <a:lstStyle/>
              <a:p>
                <a:pPr algn="ctr">
                  <a:spcBef>
                    <a:spcPct val="50000"/>
                  </a:spcBef>
                </a:pPr>
                <a:r>
                  <a:rPr lang="en-US" i="1"/>
                  <a:t>p</a:t>
                </a:r>
              </a:p>
            </p:txBody>
          </p:sp>
          <p:sp>
            <p:nvSpPr>
              <p:cNvPr id="20579" name="Text Box 18"/>
              <p:cNvSpPr txBox="1">
                <a:spLocks noChangeArrowheads="1"/>
              </p:cNvSpPr>
              <p:nvPr/>
            </p:nvSpPr>
            <p:spPr bwMode="auto">
              <a:xfrm>
                <a:off x="1296" y="3024"/>
                <a:ext cx="240" cy="265"/>
              </a:xfrm>
              <a:prstGeom prst="rect">
                <a:avLst/>
              </a:prstGeom>
              <a:noFill/>
              <a:ln w="9525">
                <a:noFill/>
                <a:miter lim="800000"/>
                <a:headEnd/>
                <a:tailEnd/>
              </a:ln>
            </p:spPr>
            <p:txBody>
              <a:bodyPr>
                <a:spAutoFit/>
              </a:bodyPr>
              <a:lstStyle/>
              <a:p>
                <a:pPr algn="ctr">
                  <a:spcBef>
                    <a:spcPct val="50000"/>
                  </a:spcBef>
                </a:pPr>
                <a:r>
                  <a:rPr lang="en-US" i="1"/>
                  <a:t>h</a:t>
                </a:r>
              </a:p>
            </p:txBody>
          </p:sp>
          <p:sp>
            <p:nvSpPr>
              <p:cNvPr id="20580" name="Text Box 19"/>
              <p:cNvSpPr txBox="1">
                <a:spLocks noChangeArrowheads="1"/>
              </p:cNvSpPr>
              <p:nvPr/>
            </p:nvSpPr>
            <p:spPr bwMode="auto">
              <a:xfrm>
                <a:off x="1728" y="3408"/>
                <a:ext cx="240" cy="265"/>
              </a:xfrm>
              <a:prstGeom prst="rect">
                <a:avLst/>
              </a:prstGeom>
              <a:noFill/>
              <a:ln w="9525">
                <a:noFill/>
                <a:miter lim="800000"/>
                <a:headEnd/>
                <a:tailEnd/>
              </a:ln>
            </p:spPr>
            <p:txBody>
              <a:bodyPr>
                <a:spAutoFit/>
              </a:bodyPr>
              <a:lstStyle/>
              <a:p>
                <a:pPr algn="ctr">
                  <a:spcBef>
                    <a:spcPct val="50000"/>
                  </a:spcBef>
                </a:pPr>
                <a:r>
                  <a:rPr lang="en-US" i="1"/>
                  <a:t>f</a:t>
                </a:r>
              </a:p>
            </p:txBody>
          </p:sp>
          <p:sp>
            <p:nvSpPr>
              <p:cNvPr id="20581" name="Text Box 20"/>
              <p:cNvSpPr txBox="1">
                <a:spLocks noChangeArrowheads="1"/>
              </p:cNvSpPr>
              <p:nvPr/>
            </p:nvSpPr>
            <p:spPr bwMode="auto">
              <a:xfrm>
                <a:off x="1728" y="3024"/>
                <a:ext cx="240" cy="265"/>
              </a:xfrm>
              <a:prstGeom prst="rect">
                <a:avLst/>
              </a:prstGeom>
              <a:noFill/>
              <a:ln w="9525">
                <a:noFill/>
                <a:miter lim="800000"/>
                <a:headEnd/>
                <a:tailEnd/>
              </a:ln>
            </p:spPr>
            <p:txBody>
              <a:bodyPr>
                <a:spAutoFit/>
              </a:bodyPr>
              <a:lstStyle/>
              <a:p>
                <a:pPr algn="ctr">
                  <a:spcBef>
                    <a:spcPct val="50000"/>
                  </a:spcBef>
                </a:pPr>
                <a:r>
                  <a:rPr lang="en-US" i="1"/>
                  <a:t>r</a:t>
                </a:r>
              </a:p>
            </p:txBody>
          </p:sp>
          <p:sp>
            <p:nvSpPr>
              <p:cNvPr id="20582" name="Text Box 21"/>
              <p:cNvSpPr txBox="1">
                <a:spLocks noChangeArrowheads="1"/>
              </p:cNvSpPr>
              <p:nvPr/>
            </p:nvSpPr>
            <p:spPr bwMode="auto">
              <a:xfrm>
                <a:off x="1440" y="3408"/>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20583" name="Text Box 22"/>
              <p:cNvSpPr txBox="1">
                <a:spLocks noChangeArrowheads="1"/>
              </p:cNvSpPr>
              <p:nvPr/>
            </p:nvSpPr>
            <p:spPr bwMode="auto">
              <a:xfrm>
                <a:off x="1152" y="3753"/>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20584" name="Text Box 23"/>
              <p:cNvSpPr txBox="1">
                <a:spLocks noChangeArrowheads="1"/>
              </p:cNvSpPr>
              <p:nvPr/>
            </p:nvSpPr>
            <p:spPr bwMode="auto">
              <a:xfrm>
                <a:off x="1584" y="3753"/>
                <a:ext cx="240" cy="265"/>
              </a:xfrm>
              <a:prstGeom prst="rect">
                <a:avLst/>
              </a:prstGeom>
              <a:noFill/>
              <a:ln w="9525">
                <a:noFill/>
                <a:miter lim="800000"/>
                <a:headEnd/>
                <a:tailEnd/>
              </a:ln>
            </p:spPr>
            <p:txBody>
              <a:bodyPr>
                <a:spAutoFit/>
              </a:bodyPr>
              <a:lstStyle/>
              <a:p>
                <a:pPr algn="ctr">
                  <a:spcBef>
                    <a:spcPct val="50000"/>
                  </a:spcBef>
                </a:pPr>
                <a:r>
                  <a:rPr lang="en-US" i="1"/>
                  <a:t>c</a:t>
                </a:r>
              </a:p>
            </p:txBody>
          </p:sp>
          <p:sp>
            <p:nvSpPr>
              <p:cNvPr id="20585" name="Text Box 24"/>
              <p:cNvSpPr txBox="1">
                <a:spLocks noChangeArrowheads="1"/>
              </p:cNvSpPr>
              <p:nvPr/>
            </p:nvSpPr>
            <p:spPr bwMode="auto">
              <a:xfrm>
                <a:off x="1776" y="3792"/>
                <a:ext cx="480" cy="243"/>
              </a:xfrm>
              <a:prstGeom prst="rect">
                <a:avLst/>
              </a:prstGeom>
              <a:noFill/>
              <a:ln w="9525">
                <a:noFill/>
                <a:miter lim="800000"/>
                <a:headEnd/>
                <a:tailEnd/>
              </a:ln>
            </p:spPr>
            <p:txBody>
              <a:bodyPr>
                <a:spAutoFit/>
              </a:bodyPr>
              <a:lstStyle/>
              <a:p>
                <a:pPr algn="ctr">
                  <a:spcBef>
                    <a:spcPct val="50000"/>
                  </a:spcBef>
                </a:pPr>
                <a:r>
                  <a:rPr lang="en-US" sz="1600" dirty="0"/>
                  <a:t>G</a:t>
                </a:r>
              </a:p>
            </p:txBody>
          </p:sp>
          <p:sp>
            <p:nvSpPr>
              <p:cNvPr id="20586" name="Text Box 25"/>
              <p:cNvSpPr txBox="1">
                <a:spLocks noChangeArrowheads="1"/>
              </p:cNvSpPr>
              <p:nvPr/>
            </p:nvSpPr>
            <p:spPr bwMode="auto">
              <a:xfrm>
                <a:off x="1584" y="4089"/>
                <a:ext cx="240" cy="265"/>
              </a:xfrm>
              <a:prstGeom prst="rect">
                <a:avLst/>
              </a:prstGeom>
              <a:noFill/>
              <a:ln w="9525">
                <a:noFill/>
                <a:miter lim="800000"/>
                <a:headEnd/>
                <a:tailEnd/>
              </a:ln>
            </p:spPr>
            <p:txBody>
              <a:bodyPr>
                <a:spAutoFit/>
              </a:bodyPr>
              <a:lstStyle/>
              <a:p>
                <a:pPr algn="ctr">
                  <a:spcBef>
                    <a:spcPct val="50000"/>
                  </a:spcBef>
                </a:pPr>
                <a:r>
                  <a:rPr lang="en-US" i="1"/>
                  <a:t>a</a:t>
                </a:r>
              </a:p>
            </p:txBody>
          </p:sp>
          <p:cxnSp>
            <p:nvCxnSpPr>
              <p:cNvPr id="20587" name="AutoShape 26"/>
              <p:cNvCxnSpPr>
                <a:cxnSpLocks noChangeShapeType="1"/>
                <a:stCxn id="20577" idx="2"/>
                <a:endCxn id="20579" idx="0"/>
              </p:cNvCxnSpPr>
              <p:nvPr/>
            </p:nvCxnSpPr>
            <p:spPr bwMode="auto">
              <a:xfrm flipH="1">
                <a:off x="1416" y="2905"/>
                <a:ext cx="240" cy="119"/>
              </a:xfrm>
              <a:prstGeom prst="straightConnector1">
                <a:avLst/>
              </a:prstGeom>
              <a:noFill/>
              <a:ln w="9525">
                <a:solidFill>
                  <a:schemeClr val="tx1"/>
                </a:solidFill>
                <a:round/>
                <a:headEnd/>
                <a:tailEnd/>
              </a:ln>
            </p:spPr>
          </p:cxnSp>
          <p:cxnSp>
            <p:nvCxnSpPr>
              <p:cNvPr id="20588" name="AutoShape 27"/>
              <p:cNvCxnSpPr>
                <a:cxnSpLocks noChangeShapeType="1"/>
                <a:stCxn id="20577" idx="2"/>
                <a:endCxn id="20581" idx="0"/>
              </p:cNvCxnSpPr>
              <p:nvPr/>
            </p:nvCxnSpPr>
            <p:spPr bwMode="auto">
              <a:xfrm>
                <a:off x="1656" y="2905"/>
                <a:ext cx="192" cy="119"/>
              </a:xfrm>
              <a:prstGeom prst="straightConnector1">
                <a:avLst/>
              </a:prstGeom>
              <a:noFill/>
              <a:ln w="9525">
                <a:solidFill>
                  <a:schemeClr val="tx1"/>
                </a:solidFill>
                <a:round/>
                <a:headEnd/>
                <a:tailEnd/>
              </a:ln>
            </p:spPr>
          </p:cxnSp>
          <p:cxnSp>
            <p:nvCxnSpPr>
              <p:cNvPr id="20589" name="AutoShape 28"/>
              <p:cNvCxnSpPr>
                <a:cxnSpLocks noChangeShapeType="1"/>
                <a:stCxn id="20579" idx="2"/>
                <a:endCxn id="20578" idx="0"/>
              </p:cNvCxnSpPr>
              <p:nvPr/>
            </p:nvCxnSpPr>
            <p:spPr bwMode="auto">
              <a:xfrm flipH="1">
                <a:off x="1272" y="3289"/>
                <a:ext cx="144" cy="119"/>
              </a:xfrm>
              <a:prstGeom prst="straightConnector1">
                <a:avLst/>
              </a:prstGeom>
              <a:noFill/>
              <a:ln w="9525">
                <a:solidFill>
                  <a:schemeClr val="tx1"/>
                </a:solidFill>
                <a:round/>
                <a:headEnd/>
                <a:tailEnd/>
              </a:ln>
            </p:spPr>
          </p:cxnSp>
          <p:cxnSp>
            <p:nvCxnSpPr>
              <p:cNvPr id="20590" name="AutoShape 29"/>
              <p:cNvCxnSpPr>
                <a:cxnSpLocks noChangeShapeType="1"/>
                <a:stCxn id="20579" idx="2"/>
                <a:endCxn id="20582" idx="0"/>
              </p:cNvCxnSpPr>
              <p:nvPr/>
            </p:nvCxnSpPr>
            <p:spPr bwMode="auto">
              <a:xfrm>
                <a:off x="1416" y="3289"/>
                <a:ext cx="144" cy="119"/>
              </a:xfrm>
              <a:prstGeom prst="straightConnector1">
                <a:avLst/>
              </a:prstGeom>
              <a:noFill/>
              <a:ln w="9525">
                <a:solidFill>
                  <a:schemeClr val="tx1"/>
                </a:solidFill>
                <a:round/>
                <a:headEnd/>
                <a:tailEnd/>
              </a:ln>
            </p:spPr>
          </p:cxnSp>
          <p:cxnSp>
            <p:nvCxnSpPr>
              <p:cNvPr id="20591" name="AutoShape 30"/>
              <p:cNvCxnSpPr>
                <a:cxnSpLocks noChangeShapeType="1"/>
                <a:stCxn id="20581" idx="2"/>
                <a:endCxn id="20580" idx="0"/>
              </p:cNvCxnSpPr>
              <p:nvPr/>
            </p:nvCxnSpPr>
            <p:spPr bwMode="auto">
              <a:xfrm>
                <a:off x="1848" y="3289"/>
                <a:ext cx="0" cy="119"/>
              </a:xfrm>
              <a:prstGeom prst="straightConnector1">
                <a:avLst/>
              </a:prstGeom>
              <a:noFill/>
              <a:ln w="9525">
                <a:solidFill>
                  <a:schemeClr val="tx1"/>
                </a:solidFill>
                <a:round/>
                <a:headEnd/>
                <a:tailEnd/>
              </a:ln>
            </p:spPr>
          </p:cxnSp>
          <p:cxnSp>
            <p:nvCxnSpPr>
              <p:cNvPr id="20592" name="AutoShape 31"/>
              <p:cNvCxnSpPr>
                <a:cxnSpLocks noChangeShapeType="1"/>
                <a:stCxn id="20578" idx="2"/>
                <a:endCxn id="20583" idx="0"/>
              </p:cNvCxnSpPr>
              <p:nvPr/>
            </p:nvCxnSpPr>
            <p:spPr bwMode="auto">
              <a:xfrm>
                <a:off x="1272" y="3673"/>
                <a:ext cx="0" cy="80"/>
              </a:xfrm>
              <a:prstGeom prst="straightConnector1">
                <a:avLst/>
              </a:prstGeom>
              <a:noFill/>
              <a:ln w="9525">
                <a:solidFill>
                  <a:schemeClr val="tx1"/>
                </a:solidFill>
                <a:round/>
                <a:headEnd/>
                <a:tailEnd/>
              </a:ln>
            </p:spPr>
          </p:cxnSp>
          <p:cxnSp>
            <p:nvCxnSpPr>
              <p:cNvPr id="20593" name="AutoShape 32"/>
              <p:cNvCxnSpPr>
                <a:cxnSpLocks noChangeShapeType="1"/>
                <a:stCxn id="20580" idx="2"/>
                <a:endCxn id="20584" idx="0"/>
              </p:cNvCxnSpPr>
              <p:nvPr/>
            </p:nvCxnSpPr>
            <p:spPr bwMode="auto">
              <a:xfrm flipH="1">
                <a:off x="1704" y="3673"/>
                <a:ext cx="144" cy="80"/>
              </a:xfrm>
              <a:prstGeom prst="straightConnector1">
                <a:avLst/>
              </a:prstGeom>
              <a:noFill/>
              <a:ln w="9525">
                <a:solidFill>
                  <a:schemeClr val="tx1"/>
                </a:solidFill>
                <a:round/>
                <a:headEnd/>
                <a:tailEnd/>
              </a:ln>
            </p:spPr>
          </p:cxnSp>
          <p:cxnSp>
            <p:nvCxnSpPr>
              <p:cNvPr id="20594" name="AutoShape 33"/>
              <p:cNvCxnSpPr>
                <a:cxnSpLocks noChangeShapeType="1"/>
                <a:stCxn id="20580" idx="2"/>
                <a:endCxn id="20585" idx="0"/>
              </p:cNvCxnSpPr>
              <p:nvPr/>
            </p:nvCxnSpPr>
            <p:spPr bwMode="auto">
              <a:xfrm>
                <a:off x="1848" y="3673"/>
                <a:ext cx="168" cy="119"/>
              </a:xfrm>
              <a:prstGeom prst="straightConnector1">
                <a:avLst/>
              </a:prstGeom>
              <a:noFill/>
              <a:ln w="9525">
                <a:solidFill>
                  <a:schemeClr val="tx1"/>
                </a:solidFill>
                <a:round/>
                <a:headEnd/>
                <a:tailEnd/>
              </a:ln>
            </p:spPr>
          </p:cxnSp>
          <p:cxnSp>
            <p:nvCxnSpPr>
              <p:cNvPr id="20595" name="AutoShape 34"/>
              <p:cNvCxnSpPr>
                <a:cxnSpLocks noChangeShapeType="1"/>
                <a:stCxn id="20584" idx="2"/>
                <a:endCxn id="20586" idx="0"/>
              </p:cNvCxnSpPr>
              <p:nvPr/>
            </p:nvCxnSpPr>
            <p:spPr bwMode="auto">
              <a:xfrm>
                <a:off x="1704" y="4018"/>
                <a:ext cx="0" cy="71"/>
              </a:xfrm>
              <a:prstGeom prst="straightConnector1">
                <a:avLst/>
              </a:prstGeom>
              <a:noFill/>
              <a:ln w="9525">
                <a:solidFill>
                  <a:schemeClr val="tx1"/>
                </a:solidFill>
                <a:round/>
                <a:headEnd/>
                <a:tailEnd/>
              </a:ln>
            </p:spPr>
          </p:cxnSp>
        </p:grpSp>
        <p:sp>
          <p:nvSpPr>
            <p:cNvPr id="20551" name="Text Box 35"/>
            <p:cNvSpPr txBox="1">
              <a:spLocks noChangeArrowheads="1"/>
            </p:cNvSpPr>
            <p:nvPr/>
          </p:nvSpPr>
          <p:spPr bwMode="auto">
            <a:xfrm>
              <a:off x="3264" y="2994"/>
              <a:ext cx="240" cy="265"/>
            </a:xfrm>
            <a:prstGeom prst="rect">
              <a:avLst/>
            </a:prstGeom>
            <a:noFill/>
            <a:ln w="9525">
              <a:noFill/>
              <a:miter lim="800000"/>
              <a:headEnd/>
              <a:tailEnd/>
            </a:ln>
          </p:spPr>
          <p:txBody>
            <a:bodyPr>
              <a:spAutoFit/>
            </a:bodyPr>
            <a:lstStyle/>
            <a:p>
              <a:pPr algn="ctr">
                <a:spcBef>
                  <a:spcPct val="50000"/>
                </a:spcBef>
              </a:pPr>
              <a:r>
                <a:rPr lang="en-US" i="1"/>
                <a:t>q</a:t>
              </a:r>
            </a:p>
          </p:txBody>
        </p:sp>
        <p:cxnSp>
          <p:nvCxnSpPr>
            <p:cNvPr id="20552" name="AutoShape 36"/>
            <p:cNvCxnSpPr>
              <a:cxnSpLocks noChangeShapeType="1"/>
              <a:stCxn id="20543" idx="2"/>
              <a:endCxn id="20551" idx="0"/>
            </p:cNvCxnSpPr>
            <p:nvPr/>
          </p:nvCxnSpPr>
          <p:spPr bwMode="auto">
            <a:xfrm>
              <a:off x="3384" y="2905"/>
              <a:ext cx="0" cy="89"/>
            </a:xfrm>
            <a:prstGeom prst="straightConnector1">
              <a:avLst/>
            </a:prstGeom>
            <a:noFill/>
            <a:ln w="9525">
              <a:solidFill>
                <a:schemeClr val="tx1"/>
              </a:solidFill>
              <a:round/>
              <a:headEnd/>
              <a:tailEnd/>
            </a:ln>
          </p:spPr>
        </p:cxnSp>
        <p:grpSp>
          <p:nvGrpSpPr>
            <p:cNvPr id="20553" name="Group 37"/>
            <p:cNvGrpSpPr>
              <a:grpSpLocks/>
            </p:cNvGrpSpPr>
            <p:nvPr/>
          </p:nvGrpSpPr>
          <p:grpSpPr bwMode="auto">
            <a:xfrm>
              <a:off x="624" y="3024"/>
              <a:ext cx="1104" cy="1714"/>
              <a:chOff x="1152" y="2640"/>
              <a:chExt cx="1104" cy="1714"/>
            </a:xfrm>
          </p:grpSpPr>
          <p:sp>
            <p:nvSpPr>
              <p:cNvPr id="20558" name="Text Box 38"/>
              <p:cNvSpPr txBox="1">
                <a:spLocks noChangeArrowheads="1"/>
              </p:cNvSpPr>
              <p:nvPr/>
            </p:nvSpPr>
            <p:spPr bwMode="auto">
              <a:xfrm>
                <a:off x="1536" y="2640"/>
                <a:ext cx="240" cy="265"/>
              </a:xfrm>
              <a:prstGeom prst="rect">
                <a:avLst/>
              </a:prstGeom>
              <a:noFill/>
              <a:ln w="9525">
                <a:noFill/>
                <a:miter lim="800000"/>
                <a:headEnd/>
                <a:tailEnd/>
              </a:ln>
            </p:spPr>
            <p:txBody>
              <a:bodyPr>
                <a:spAutoFit/>
              </a:bodyPr>
              <a:lstStyle/>
              <a:p>
                <a:pPr algn="ctr">
                  <a:spcBef>
                    <a:spcPct val="50000"/>
                  </a:spcBef>
                </a:pPr>
                <a:r>
                  <a:rPr lang="en-US" i="1"/>
                  <a:t>e</a:t>
                </a:r>
              </a:p>
            </p:txBody>
          </p:sp>
          <p:sp>
            <p:nvSpPr>
              <p:cNvPr id="20559" name="Text Box 39"/>
              <p:cNvSpPr txBox="1">
                <a:spLocks noChangeArrowheads="1"/>
              </p:cNvSpPr>
              <p:nvPr/>
            </p:nvSpPr>
            <p:spPr bwMode="auto">
              <a:xfrm>
                <a:off x="1152" y="3408"/>
                <a:ext cx="240" cy="265"/>
              </a:xfrm>
              <a:prstGeom prst="rect">
                <a:avLst/>
              </a:prstGeom>
              <a:noFill/>
              <a:ln w="9525">
                <a:noFill/>
                <a:miter lim="800000"/>
                <a:headEnd/>
                <a:tailEnd/>
              </a:ln>
            </p:spPr>
            <p:txBody>
              <a:bodyPr>
                <a:spAutoFit/>
              </a:bodyPr>
              <a:lstStyle/>
              <a:p>
                <a:pPr algn="ctr">
                  <a:spcBef>
                    <a:spcPct val="50000"/>
                  </a:spcBef>
                </a:pPr>
                <a:r>
                  <a:rPr lang="en-US" i="1"/>
                  <a:t>p</a:t>
                </a:r>
              </a:p>
            </p:txBody>
          </p:sp>
          <p:sp>
            <p:nvSpPr>
              <p:cNvPr id="20560" name="Text Box 40"/>
              <p:cNvSpPr txBox="1">
                <a:spLocks noChangeArrowheads="1"/>
              </p:cNvSpPr>
              <p:nvPr/>
            </p:nvSpPr>
            <p:spPr bwMode="auto">
              <a:xfrm>
                <a:off x="1296" y="3024"/>
                <a:ext cx="240" cy="265"/>
              </a:xfrm>
              <a:prstGeom prst="rect">
                <a:avLst/>
              </a:prstGeom>
              <a:noFill/>
              <a:ln w="9525">
                <a:noFill/>
                <a:miter lim="800000"/>
                <a:headEnd/>
                <a:tailEnd/>
              </a:ln>
            </p:spPr>
            <p:txBody>
              <a:bodyPr>
                <a:spAutoFit/>
              </a:bodyPr>
              <a:lstStyle/>
              <a:p>
                <a:pPr algn="ctr">
                  <a:spcBef>
                    <a:spcPct val="50000"/>
                  </a:spcBef>
                </a:pPr>
                <a:r>
                  <a:rPr lang="en-US" i="1"/>
                  <a:t>h</a:t>
                </a:r>
              </a:p>
            </p:txBody>
          </p:sp>
          <p:sp>
            <p:nvSpPr>
              <p:cNvPr id="20561" name="Text Box 41"/>
              <p:cNvSpPr txBox="1">
                <a:spLocks noChangeArrowheads="1"/>
              </p:cNvSpPr>
              <p:nvPr/>
            </p:nvSpPr>
            <p:spPr bwMode="auto">
              <a:xfrm>
                <a:off x="1728" y="3408"/>
                <a:ext cx="240" cy="265"/>
              </a:xfrm>
              <a:prstGeom prst="rect">
                <a:avLst/>
              </a:prstGeom>
              <a:noFill/>
              <a:ln w="9525">
                <a:noFill/>
                <a:miter lim="800000"/>
                <a:headEnd/>
                <a:tailEnd/>
              </a:ln>
            </p:spPr>
            <p:txBody>
              <a:bodyPr>
                <a:spAutoFit/>
              </a:bodyPr>
              <a:lstStyle/>
              <a:p>
                <a:pPr algn="ctr">
                  <a:spcBef>
                    <a:spcPct val="50000"/>
                  </a:spcBef>
                </a:pPr>
                <a:r>
                  <a:rPr lang="en-US" i="1"/>
                  <a:t>f</a:t>
                </a:r>
              </a:p>
            </p:txBody>
          </p:sp>
          <p:sp>
            <p:nvSpPr>
              <p:cNvPr id="20562" name="Text Box 42"/>
              <p:cNvSpPr txBox="1">
                <a:spLocks noChangeArrowheads="1"/>
              </p:cNvSpPr>
              <p:nvPr/>
            </p:nvSpPr>
            <p:spPr bwMode="auto">
              <a:xfrm>
                <a:off x="1728" y="3024"/>
                <a:ext cx="240" cy="265"/>
              </a:xfrm>
              <a:prstGeom prst="rect">
                <a:avLst/>
              </a:prstGeom>
              <a:noFill/>
              <a:ln w="9525">
                <a:noFill/>
                <a:miter lim="800000"/>
                <a:headEnd/>
                <a:tailEnd/>
              </a:ln>
            </p:spPr>
            <p:txBody>
              <a:bodyPr>
                <a:spAutoFit/>
              </a:bodyPr>
              <a:lstStyle/>
              <a:p>
                <a:pPr algn="ctr">
                  <a:spcBef>
                    <a:spcPct val="50000"/>
                  </a:spcBef>
                </a:pPr>
                <a:r>
                  <a:rPr lang="en-US" i="1"/>
                  <a:t>r</a:t>
                </a:r>
              </a:p>
            </p:txBody>
          </p:sp>
          <p:sp>
            <p:nvSpPr>
              <p:cNvPr id="20563" name="Text Box 43"/>
              <p:cNvSpPr txBox="1">
                <a:spLocks noChangeArrowheads="1"/>
              </p:cNvSpPr>
              <p:nvPr/>
            </p:nvSpPr>
            <p:spPr bwMode="auto">
              <a:xfrm>
                <a:off x="1440" y="3408"/>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20564" name="Text Box 44"/>
              <p:cNvSpPr txBox="1">
                <a:spLocks noChangeArrowheads="1"/>
              </p:cNvSpPr>
              <p:nvPr/>
            </p:nvSpPr>
            <p:spPr bwMode="auto">
              <a:xfrm>
                <a:off x="1152" y="3753"/>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20565" name="Text Box 45"/>
              <p:cNvSpPr txBox="1">
                <a:spLocks noChangeArrowheads="1"/>
              </p:cNvSpPr>
              <p:nvPr/>
            </p:nvSpPr>
            <p:spPr bwMode="auto">
              <a:xfrm>
                <a:off x="1584" y="3753"/>
                <a:ext cx="240" cy="265"/>
              </a:xfrm>
              <a:prstGeom prst="rect">
                <a:avLst/>
              </a:prstGeom>
              <a:noFill/>
              <a:ln w="9525">
                <a:noFill/>
                <a:miter lim="800000"/>
                <a:headEnd/>
                <a:tailEnd/>
              </a:ln>
            </p:spPr>
            <p:txBody>
              <a:bodyPr>
                <a:spAutoFit/>
              </a:bodyPr>
              <a:lstStyle/>
              <a:p>
                <a:pPr algn="ctr">
                  <a:spcBef>
                    <a:spcPct val="50000"/>
                  </a:spcBef>
                </a:pPr>
                <a:r>
                  <a:rPr lang="en-US" i="1"/>
                  <a:t>c</a:t>
                </a:r>
              </a:p>
            </p:txBody>
          </p:sp>
          <p:sp>
            <p:nvSpPr>
              <p:cNvPr id="20566" name="Text Box 46"/>
              <p:cNvSpPr txBox="1">
                <a:spLocks noChangeArrowheads="1"/>
              </p:cNvSpPr>
              <p:nvPr/>
            </p:nvSpPr>
            <p:spPr bwMode="auto">
              <a:xfrm>
                <a:off x="1776" y="3792"/>
                <a:ext cx="480" cy="243"/>
              </a:xfrm>
              <a:prstGeom prst="rect">
                <a:avLst/>
              </a:prstGeom>
              <a:noFill/>
              <a:ln w="9525">
                <a:noFill/>
                <a:miter lim="800000"/>
                <a:headEnd/>
                <a:tailEnd/>
              </a:ln>
            </p:spPr>
            <p:txBody>
              <a:bodyPr>
                <a:spAutoFit/>
              </a:bodyPr>
              <a:lstStyle/>
              <a:p>
                <a:pPr algn="ctr">
                  <a:spcBef>
                    <a:spcPct val="50000"/>
                  </a:spcBef>
                </a:pPr>
                <a:r>
                  <a:rPr lang="en-US" sz="1600" i="1" dirty="0"/>
                  <a:t>G</a:t>
                </a:r>
              </a:p>
            </p:txBody>
          </p:sp>
          <p:sp>
            <p:nvSpPr>
              <p:cNvPr id="20567" name="Text Box 47"/>
              <p:cNvSpPr txBox="1">
                <a:spLocks noChangeArrowheads="1"/>
              </p:cNvSpPr>
              <p:nvPr/>
            </p:nvSpPr>
            <p:spPr bwMode="auto">
              <a:xfrm>
                <a:off x="1584" y="4089"/>
                <a:ext cx="240" cy="265"/>
              </a:xfrm>
              <a:prstGeom prst="rect">
                <a:avLst/>
              </a:prstGeom>
              <a:noFill/>
              <a:ln w="9525">
                <a:noFill/>
                <a:miter lim="800000"/>
                <a:headEnd/>
                <a:tailEnd/>
              </a:ln>
            </p:spPr>
            <p:txBody>
              <a:bodyPr>
                <a:spAutoFit/>
              </a:bodyPr>
              <a:lstStyle/>
              <a:p>
                <a:pPr algn="ctr">
                  <a:spcBef>
                    <a:spcPct val="50000"/>
                  </a:spcBef>
                </a:pPr>
                <a:r>
                  <a:rPr lang="en-US" i="1"/>
                  <a:t>a</a:t>
                </a:r>
              </a:p>
            </p:txBody>
          </p:sp>
          <p:cxnSp>
            <p:nvCxnSpPr>
              <p:cNvPr id="20568" name="AutoShape 48"/>
              <p:cNvCxnSpPr>
                <a:cxnSpLocks noChangeShapeType="1"/>
                <a:stCxn id="20558" idx="2"/>
                <a:endCxn id="20560" idx="0"/>
              </p:cNvCxnSpPr>
              <p:nvPr/>
            </p:nvCxnSpPr>
            <p:spPr bwMode="auto">
              <a:xfrm flipH="1">
                <a:off x="1416" y="2905"/>
                <a:ext cx="240" cy="119"/>
              </a:xfrm>
              <a:prstGeom prst="straightConnector1">
                <a:avLst/>
              </a:prstGeom>
              <a:noFill/>
              <a:ln w="9525">
                <a:solidFill>
                  <a:schemeClr val="tx1"/>
                </a:solidFill>
                <a:round/>
                <a:headEnd/>
                <a:tailEnd/>
              </a:ln>
            </p:spPr>
          </p:cxnSp>
          <p:cxnSp>
            <p:nvCxnSpPr>
              <p:cNvPr id="20569" name="AutoShape 49"/>
              <p:cNvCxnSpPr>
                <a:cxnSpLocks noChangeShapeType="1"/>
                <a:stCxn id="20558" idx="2"/>
                <a:endCxn id="20562" idx="0"/>
              </p:cNvCxnSpPr>
              <p:nvPr/>
            </p:nvCxnSpPr>
            <p:spPr bwMode="auto">
              <a:xfrm>
                <a:off x="1656" y="2905"/>
                <a:ext cx="192" cy="119"/>
              </a:xfrm>
              <a:prstGeom prst="straightConnector1">
                <a:avLst/>
              </a:prstGeom>
              <a:noFill/>
              <a:ln w="9525">
                <a:solidFill>
                  <a:schemeClr val="tx1"/>
                </a:solidFill>
                <a:round/>
                <a:headEnd/>
                <a:tailEnd/>
              </a:ln>
            </p:spPr>
          </p:cxnSp>
          <p:cxnSp>
            <p:nvCxnSpPr>
              <p:cNvPr id="20570" name="AutoShape 50"/>
              <p:cNvCxnSpPr>
                <a:cxnSpLocks noChangeShapeType="1"/>
                <a:stCxn id="20560" idx="2"/>
                <a:endCxn id="20559" idx="0"/>
              </p:cNvCxnSpPr>
              <p:nvPr/>
            </p:nvCxnSpPr>
            <p:spPr bwMode="auto">
              <a:xfrm flipH="1">
                <a:off x="1272" y="3289"/>
                <a:ext cx="144" cy="119"/>
              </a:xfrm>
              <a:prstGeom prst="straightConnector1">
                <a:avLst/>
              </a:prstGeom>
              <a:noFill/>
              <a:ln w="9525">
                <a:solidFill>
                  <a:schemeClr val="tx1"/>
                </a:solidFill>
                <a:round/>
                <a:headEnd/>
                <a:tailEnd/>
              </a:ln>
            </p:spPr>
          </p:cxnSp>
          <p:cxnSp>
            <p:nvCxnSpPr>
              <p:cNvPr id="20571" name="AutoShape 51"/>
              <p:cNvCxnSpPr>
                <a:cxnSpLocks noChangeShapeType="1"/>
                <a:stCxn id="20560" idx="2"/>
                <a:endCxn id="20563" idx="0"/>
              </p:cNvCxnSpPr>
              <p:nvPr/>
            </p:nvCxnSpPr>
            <p:spPr bwMode="auto">
              <a:xfrm>
                <a:off x="1416" y="3289"/>
                <a:ext cx="144" cy="119"/>
              </a:xfrm>
              <a:prstGeom prst="straightConnector1">
                <a:avLst/>
              </a:prstGeom>
              <a:noFill/>
              <a:ln w="9525">
                <a:solidFill>
                  <a:schemeClr val="tx1"/>
                </a:solidFill>
                <a:round/>
                <a:headEnd/>
                <a:tailEnd/>
              </a:ln>
            </p:spPr>
          </p:cxnSp>
          <p:cxnSp>
            <p:nvCxnSpPr>
              <p:cNvPr id="20572" name="AutoShape 52"/>
              <p:cNvCxnSpPr>
                <a:cxnSpLocks noChangeShapeType="1"/>
                <a:stCxn id="20562" idx="2"/>
                <a:endCxn id="20561" idx="0"/>
              </p:cNvCxnSpPr>
              <p:nvPr/>
            </p:nvCxnSpPr>
            <p:spPr bwMode="auto">
              <a:xfrm>
                <a:off x="1848" y="3289"/>
                <a:ext cx="0" cy="119"/>
              </a:xfrm>
              <a:prstGeom prst="straightConnector1">
                <a:avLst/>
              </a:prstGeom>
              <a:noFill/>
              <a:ln w="9525">
                <a:solidFill>
                  <a:schemeClr val="tx1"/>
                </a:solidFill>
                <a:round/>
                <a:headEnd/>
                <a:tailEnd/>
              </a:ln>
            </p:spPr>
          </p:cxnSp>
          <p:cxnSp>
            <p:nvCxnSpPr>
              <p:cNvPr id="20573" name="AutoShape 53"/>
              <p:cNvCxnSpPr>
                <a:cxnSpLocks noChangeShapeType="1"/>
                <a:stCxn id="20559" idx="2"/>
                <a:endCxn id="20564" idx="0"/>
              </p:cNvCxnSpPr>
              <p:nvPr/>
            </p:nvCxnSpPr>
            <p:spPr bwMode="auto">
              <a:xfrm>
                <a:off x="1272" y="3673"/>
                <a:ext cx="0" cy="80"/>
              </a:xfrm>
              <a:prstGeom prst="straightConnector1">
                <a:avLst/>
              </a:prstGeom>
              <a:noFill/>
              <a:ln w="9525">
                <a:solidFill>
                  <a:schemeClr val="tx1"/>
                </a:solidFill>
                <a:round/>
                <a:headEnd/>
                <a:tailEnd/>
              </a:ln>
            </p:spPr>
          </p:cxnSp>
          <p:cxnSp>
            <p:nvCxnSpPr>
              <p:cNvPr id="20574" name="AutoShape 54"/>
              <p:cNvCxnSpPr>
                <a:cxnSpLocks noChangeShapeType="1"/>
                <a:stCxn id="20561" idx="2"/>
                <a:endCxn id="20565" idx="0"/>
              </p:cNvCxnSpPr>
              <p:nvPr/>
            </p:nvCxnSpPr>
            <p:spPr bwMode="auto">
              <a:xfrm flipH="1">
                <a:off x="1704" y="3673"/>
                <a:ext cx="144" cy="80"/>
              </a:xfrm>
              <a:prstGeom prst="straightConnector1">
                <a:avLst/>
              </a:prstGeom>
              <a:noFill/>
              <a:ln w="9525">
                <a:solidFill>
                  <a:schemeClr val="tx1"/>
                </a:solidFill>
                <a:round/>
                <a:headEnd/>
                <a:tailEnd/>
              </a:ln>
            </p:spPr>
          </p:cxnSp>
          <p:cxnSp>
            <p:nvCxnSpPr>
              <p:cNvPr id="20575" name="AutoShape 55"/>
              <p:cNvCxnSpPr>
                <a:cxnSpLocks noChangeShapeType="1"/>
                <a:stCxn id="20561" idx="2"/>
                <a:endCxn id="20566" idx="0"/>
              </p:cNvCxnSpPr>
              <p:nvPr/>
            </p:nvCxnSpPr>
            <p:spPr bwMode="auto">
              <a:xfrm>
                <a:off x="1848" y="3673"/>
                <a:ext cx="168" cy="119"/>
              </a:xfrm>
              <a:prstGeom prst="straightConnector1">
                <a:avLst/>
              </a:prstGeom>
              <a:noFill/>
              <a:ln w="9525">
                <a:solidFill>
                  <a:schemeClr val="tx1"/>
                </a:solidFill>
                <a:round/>
                <a:headEnd/>
                <a:tailEnd/>
              </a:ln>
            </p:spPr>
          </p:cxnSp>
          <p:cxnSp>
            <p:nvCxnSpPr>
              <p:cNvPr id="20576" name="AutoShape 56"/>
              <p:cNvCxnSpPr>
                <a:cxnSpLocks noChangeShapeType="1"/>
                <a:stCxn id="20565" idx="2"/>
                <a:endCxn id="20567" idx="0"/>
              </p:cNvCxnSpPr>
              <p:nvPr/>
            </p:nvCxnSpPr>
            <p:spPr bwMode="auto">
              <a:xfrm>
                <a:off x="1704" y="4018"/>
                <a:ext cx="0" cy="71"/>
              </a:xfrm>
              <a:prstGeom prst="straightConnector1">
                <a:avLst/>
              </a:prstGeom>
              <a:noFill/>
              <a:ln w="9525">
                <a:solidFill>
                  <a:schemeClr val="tx1"/>
                </a:solidFill>
                <a:round/>
                <a:headEnd/>
                <a:tailEnd/>
              </a:ln>
            </p:spPr>
          </p:cxnSp>
        </p:grpSp>
        <p:cxnSp>
          <p:nvCxnSpPr>
            <p:cNvPr id="20554" name="AutoShape 57"/>
            <p:cNvCxnSpPr>
              <a:cxnSpLocks noChangeShapeType="1"/>
              <a:stCxn id="20542" idx="2"/>
              <a:endCxn id="20558" idx="0"/>
            </p:cNvCxnSpPr>
            <p:nvPr/>
          </p:nvCxnSpPr>
          <p:spPr bwMode="auto">
            <a:xfrm>
              <a:off x="504" y="2953"/>
              <a:ext cx="624" cy="71"/>
            </a:xfrm>
            <a:prstGeom prst="straightConnector1">
              <a:avLst/>
            </a:prstGeom>
            <a:noFill/>
            <a:ln w="9525">
              <a:solidFill>
                <a:schemeClr val="tx1"/>
              </a:solidFill>
              <a:round/>
              <a:headEnd/>
              <a:tailEnd/>
            </a:ln>
          </p:spPr>
        </p:cxnSp>
        <p:cxnSp>
          <p:nvCxnSpPr>
            <p:cNvPr id="20555" name="AutoShape 58"/>
            <p:cNvCxnSpPr>
              <a:cxnSpLocks noChangeShapeType="1"/>
              <a:stCxn id="20539" idx="2"/>
              <a:endCxn id="20542" idx="0"/>
            </p:cNvCxnSpPr>
            <p:nvPr/>
          </p:nvCxnSpPr>
          <p:spPr bwMode="auto">
            <a:xfrm flipH="1">
              <a:off x="504" y="2575"/>
              <a:ext cx="1536" cy="113"/>
            </a:xfrm>
            <a:prstGeom prst="straightConnector1">
              <a:avLst/>
            </a:prstGeom>
            <a:noFill/>
            <a:ln w="9525">
              <a:solidFill>
                <a:schemeClr val="tx1"/>
              </a:solidFill>
              <a:round/>
              <a:headEnd/>
              <a:tailEnd/>
            </a:ln>
          </p:spPr>
        </p:cxnSp>
        <p:cxnSp>
          <p:nvCxnSpPr>
            <p:cNvPr id="20556" name="AutoShape 59"/>
            <p:cNvCxnSpPr>
              <a:cxnSpLocks noChangeShapeType="1"/>
              <a:stCxn id="20539" idx="2"/>
              <a:endCxn id="20577" idx="0"/>
            </p:cNvCxnSpPr>
            <p:nvPr/>
          </p:nvCxnSpPr>
          <p:spPr bwMode="auto">
            <a:xfrm>
              <a:off x="2040" y="2575"/>
              <a:ext cx="240" cy="65"/>
            </a:xfrm>
            <a:prstGeom prst="straightConnector1">
              <a:avLst/>
            </a:prstGeom>
            <a:noFill/>
            <a:ln w="9525">
              <a:solidFill>
                <a:schemeClr val="tx1"/>
              </a:solidFill>
              <a:round/>
              <a:headEnd/>
              <a:tailEnd/>
            </a:ln>
          </p:spPr>
        </p:cxnSp>
        <p:cxnSp>
          <p:nvCxnSpPr>
            <p:cNvPr id="20557" name="AutoShape 60"/>
            <p:cNvCxnSpPr>
              <a:cxnSpLocks noChangeShapeType="1"/>
              <a:stCxn id="20539" idx="2"/>
              <a:endCxn id="20543" idx="0"/>
            </p:cNvCxnSpPr>
            <p:nvPr/>
          </p:nvCxnSpPr>
          <p:spPr bwMode="auto">
            <a:xfrm>
              <a:off x="2040" y="2575"/>
              <a:ext cx="1344" cy="65"/>
            </a:xfrm>
            <a:prstGeom prst="straightConnector1">
              <a:avLst/>
            </a:prstGeom>
            <a:noFill/>
            <a:ln w="9525">
              <a:solidFill>
                <a:schemeClr val="tx1"/>
              </a:solidFill>
              <a:round/>
              <a:headEnd/>
              <a:tailEnd/>
            </a:ln>
          </p:spPr>
        </p:cxnSp>
      </p:grpSp>
      <p:grpSp>
        <p:nvGrpSpPr>
          <p:cNvPr id="20484" name="Group 61"/>
          <p:cNvGrpSpPr>
            <a:grpSpLocks/>
          </p:cNvGrpSpPr>
          <p:nvPr/>
        </p:nvGrpSpPr>
        <p:grpSpPr bwMode="auto">
          <a:xfrm>
            <a:off x="4589461" y="1358902"/>
            <a:ext cx="3030539" cy="1765300"/>
            <a:chOff x="624" y="1134"/>
            <a:chExt cx="4368" cy="2544"/>
          </a:xfrm>
        </p:grpSpPr>
        <p:sp>
          <p:nvSpPr>
            <p:cNvPr id="20511" name="AutoShape 62"/>
            <p:cNvSpPr>
              <a:spLocks noChangeArrowheads="1"/>
            </p:cNvSpPr>
            <p:nvPr/>
          </p:nvSpPr>
          <p:spPr bwMode="auto">
            <a:xfrm>
              <a:off x="624" y="2625"/>
              <a:ext cx="432" cy="439"/>
            </a:xfrm>
            <a:prstGeom prst="flowChartConnector">
              <a:avLst/>
            </a:prstGeom>
            <a:noFill/>
            <a:ln w="12700">
              <a:solidFill>
                <a:schemeClr val="tx1"/>
              </a:solidFill>
              <a:round/>
              <a:headEnd/>
              <a:tailEnd/>
            </a:ln>
          </p:spPr>
          <p:txBody>
            <a:bodyPr wrap="none" anchor="ctr"/>
            <a:lstStyle/>
            <a:p>
              <a:pPr algn="ctr"/>
              <a:r>
                <a:rPr lang="en-US" sz="1600" dirty="0"/>
                <a:t>S</a:t>
              </a:r>
            </a:p>
          </p:txBody>
        </p:sp>
        <p:sp>
          <p:nvSpPr>
            <p:cNvPr id="20512" name="AutoShape 63"/>
            <p:cNvSpPr>
              <a:spLocks noChangeArrowheads="1"/>
            </p:cNvSpPr>
            <p:nvPr/>
          </p:nvSpPr>
          <p:spPr bwMode="auto">
            <a:xfrm>
              <a:off x="4560" y="1134"/>
              <a:ext cx="432" cy="439"/>
            </a:xfrm>
            <a:prstGeom prst="flowChartConnector">
              <a:avLst/>
            </a:prstGeom>
            <a:noFill/>
            <a:ln w="12700">
              <a:solidFill>
                <a:schemeClr val="tx1"/>
              </a:solidFill>
              <a:round/>
              <a:headEnd/>
              <a:tailEnd/>
            </a:ln>
          </p:spPr>
          <p:txBody>
            <a:bodyPr wrap="none" anchor="ctr"/>
            <a:lstStyle/>
            <a:p>
              <a:pPr algn="ctr"/>
              <a:r>
                <a:rPr lang="en-US"/>
                <a:t>G</a:t>
              </a:r>
            </a:p>
          </p:txBody>
        </p:sp>
        <p:sp>
          <p:nvSpPr>
            <p:cNvPr id="20513" name="AutoShape 64"/>
            <p:cNvSpPr>
              <a:spLocks noChangeArrowheads="1"/>
            </p:cNvSpPr>
            <p:nvPr/>
          </p:nvSpPr>
          <p:spPr bwMode="auto">
            <a:xfrm>
              <a:off x="1878" y="2231"/>
              <a:ext cx="433" cy="438"/>
            </a:xfrm>
            <a:prstGeom prst="flowChartConnector">
              <a:avLst/>
            </a:prstGeom>
            <a:noFill/>
            <a:ln w="12700">
              <a:solidFill>
                <a:schemeClr val="tx1"/>
              </a:solidFill>
              <a:round/>
              <a:headEnd/>
              <a:tailEnd/>
            </a:ln>
          </p:spPr>
          <p:txBody>
            <a:bodyPr wrap="none" anchor="ctr"/>
            <a:lstStyle/>
            <a:p>
              <a:pPr algn="ctr"/>
              <a:r>
                <a:rPr lang="en-US" i="1"/>
                <a:t>d</a:t>
              </a:r>
            </a:p>
          </p:txBody>
        </p:sp>
        <p:sp>
          <p:nvSpPr>
            <p:cNvPr id="20514" name="AutoShape 65"/>
            <p:cNvSpPr>
              <a:spLocks noChangeArrowheads="1"/>
            </p:cNvSpPr>
            <p:nvPr/>
          </p:nvSpPr>
          <p:spPr bwMode="auto">
            <a:xfrm>
              <a:off x="970" y="1573"/>
              <a:ext cx="432" cy="438"/>
            </a:xfrm>
            <a:prstGeom prst="flowChartConnector">
              <a:avLst/>
            </a:prstGeom>
            <a:noFill/>
            <a:ln w="12700">
              <a:solidFill>
                <a:schemeClr val="tx1"/>
              </a:solidFill>
              <a:round/>
              <a:headEnd/>
              <a:tailEnd/>
            </a:ln>
          </p:spPr>
          <p:txBody>
            <a:bodyPr wrap="none" anchor="ctr"/>
            <a:lstStyle/>
            <a:p>
              <a:pPr algn="ctr"/>
              <a:r>
                <a:rPr lang="en-US" i="1"/>
                <a:t>b</a:t>
              </a:r>
            </a:p>
          </p:txBody>
        </p:sp>
        <p:sp>
          <p:nvSpPr>
            <p:cNvPr id="20515" name="AutoShape 66"/>
            <p:cNvSpPr>
              <a:spLocks noChangeArrowheads="1"/>
            </p:cNvSpPr>
            <p:nvPr/>
          </p:nvSpPr>
          <p:spPr bwMode="auto">
            <a:xfrm>
              <a:off x="1402" y="3108"/>
              <a:ext cx="433" cy="438"/>
            </a:xfrm>
            <a:prstGeom prst="flowChartConnector">
              <a:avLst/>
            </a:prstGeom>
            <a:noFill/>
            <a:ln w="12700">
              <a:solidFill>
                <a:schemeClr val="tx1"/>
              </a:solidFill>
              <a:round/>
              <a:headEnd/>
              <a:tailEnd/>
            </a:ln>
          </p:spPr>
          <p:txBody>
            <a:bodyPr wrap="none" anchor="ctr"/>
            <a:lstStyle/>
            <a:p>
              <a:pPr algn="ctr"/>
              <a:r>
                <a:rPr lang="en-US" i="1"/>
                <a:t>p</a:t>
              </a:r>
            </a:p>
          </p:txBody>
        </p:sp>
        <p:sp>
          <p:nvSpPr>
            <p:cNvPr id="20516" name="AutoShape 67"/>
            <p:cNvSpPr>
              <a:spLocks noChangeArrowheads="1"/>
            </p:cNvSpPr>
            <p:nvPr/>
          </p:nvSpPr>
          <p:spPr bwMode="auto">
            <a:xfrm>
              <a:off x="2440" y="3239"/>
              <a:ext cx="433" cy="439"/>
            </a:xfrm>
            <a:prstGeom prst="flowChartConnector">
              <a:avLst/>
            </a:prstGeom>
            <a:noFill/>
            <a:ln w="12700">
              <a:solidFill>
                <a:schemeClr val="tx1"/>
              </a:solidFill>
              <a:round/>
              <a:headEnd/>
              <a:tailEnd/>
            </a:ln>
          </p:spPr>
          <p:txBody>
            <a:bodyPr wrap="none" anchor="ctr"/>
            <a:lstStyle/>
            <a:p>
              <a:pPr algn="ctr"/>
              <a:r>
                <a:rPr lang="en-US" i="1"/>
                <a:t>q</a:t>
              </a:r>
            </a:p>
          </p:txBody>
        </p:sp>
        <p:sp>
          <p:nvSpPr>
            <p:cNvPr id="20517" name="AutoShape 68"/>
            <p:cNvSpPr>
              <a:spLocks noChangeArrowheads="1"/>
            </p:cNvSpPr>
            <p:nvPr/>
          </p:nvSpPr>
          <p:spPr bwMode="auto">
            <a:xfrm>
              <a:off x="2916" y="1529"/>
              <a:ext cx="433" cy="438"/>
            </a:xfrm>
            <a:prstGeom prst="flowChartConnector">
              <a:avLst/>
            </a:prstGeom>
            <a:noFill/>
            <a:ln w="12700">
              <a:solidFill>
                <a:schemeClr val="tx1"/>
              </a:solidFill>
              <a:round/>
              <a:headEnd/>
              <a:tailEnd/>
            </a:ln>
          </p:spPr>
          <p:txBody>
            <a:bodyPr wrap="none" anchor="ctr"/>
            <a:lstStyle/>
            <a:p>
              <a:pPr algn="ctr"/>
              <a:r>
                <a:rPr lang="en-US" i="1"/>
                <a:t>c</a:t>
              </a:r>
            </a:p>
          </p:txBody>
        </p:sp>
        <p:sp>
          <p:nvSpPr>
            <p:cNvPr id="20518" name="AutoShape 69"/>
            <p:cNvSpPr>
              <a:spLocks noChangeArrowheads="1"/>
            </p:cNvSpPr>
            <p:nvPr/>
          </p:nvSpPr>
          <p:spPr bwMode="auto">
            <a:xfrm>
              <a:off x="3522" y="2055"/>
              <a:ext cx="432" cy="439"/>
            </a:xfrm>
            <a:prstGeom prst="flowChartConnector">
              <a:avLst/>
            </a:prstGeom>
            <a:noFill/>
            <a:ln w="12700">
              <a:solidFill>
                <a:schemeClr val="tx1"/>
              </a:solidFill>
              <a:round/>
              <a:headEnd/>
              <a:tailEnd/>
            </a:ln>
          </p:spPr>
          <p:txBody>
            <a:bodyPr wrap="none" anchor="ctr"/>
            <a:lstStyle/>
            <a:p>
              <a:pPr algn="ctr"/>
              <a:r>
                <a:rPr lang="en-US" i="1"/>
                <a:t>e</a:t>
              </a:r>
            </a:p>
          </p:txBody>
        </p:sp>
        <p:sp>
          <p:nvSpPr>
            <p:cNvPr id="20519" name="AutoShape 70"/>
            <p:cNvSpPr>
              <a:spLocks noChangeArrowheads="1"/>
            </p:cNvSpPr>
            <p:nvPr/>
          </p:nvSpPr>
          <p:spPr bwMode="auto">
            <a:xfrm>
              <a:off x="3176" y="2669"/>
              <a:ext cx="432" cy="439"/>
            </a:xfrm>
            <a:prstGeom prst="flowChartConnector">
              <a:avLst/>
            </a:prstGeom>
            <a:noFill/>
            <a:ln w="12700">
              <a:solidFill>
                <a:schemeClr val="tx1"/>
              </a:solidFill>
              <a:round/>
              <a:headEnd/>
              <a:tailEnd/>
            </a:ln>
          </p:spPr>
          <p:txBody>
            <a:bodyPr wrap="none" anchor="ctr"/>
            <a:lstStyle/>
            <a:p>
              <a:pPr algn="ctr"/>
              <a:r>
                <a:rPr lang="en-US" i="1" dirty="0"/>
                <a:t>h</a:t>
              </a:r>
            </a:p>
          </p:txBody>
        </p:sp>
        <p:sp>
          <p:nvSpPr>
            <p:cNvPr id="20520" name="AutoShape 71"/>
            <p:cNvSpPr>
              <a:spLocks noChangeArrowheads="1"/>
            </p:cNvSpPr>
            <p:nvPr/>
          </p:nvSpPr>
          <p:spPr bwMode="auto">
            <a:xfrm>
              <a:off x="1748" y="1178"/>
              <a:ext cx="433" cy="438"/>
            </a:xfrm>
            <a:prstGeom prst="flowChartConnector">
              <a:avLst/>
            </a:prstGeom>
            <a:noFill/>
            <a:ln w="12700">
              <a:solidFill>
                <a:schemeClr val="tx1"/>
              </a:solidFill>
              <a:round/>
              <a:headEnd/>
              <a:tailEnd/>
            </a:ln>
          </p:spPr>
          <p:txBody>
            <a:bodyPr wrap="none" anchor="ctr"/>
            <a:lstStyle/>
            <a:p>
              <a:pPr algn="ctr"/>
              <a:r>
                <a:rPr lang="en-US" i="1"/>
                <a:t>a</a:t>
              </a:r>
            </a:p>
          </p:txBody>
        </p:sp>
        <p:sp>
          <p:nvSpPr>
            <p:cNvPr id="20521" name="AutoShape 72"/>
            <p:cNvSpPr>
              <a:spLocks noChangeArrowheads="1"/>
            </p:cNvSpPr>
            <p:nvPr/>
          </p:nvSpPr>
          <p:spPr bwMode="auto">
            <a:xfrm>
              <a:off x="4430" y="2318"/>
              <a:ext cx="432" cy="439"/>
            </a:xfrm>
            <a:prstGeom prst="flowChartConnector">
              <a:avLst/>
            </a:prstGeom>
            <a:noFill/>
            <a:ln w="12700">
              <a:solidFill>
                <a:schemeClr val="tx1"/>
              </a:solidFill>
              <a:round/>
              <a:headEnd/>
              <a:tailEnd/>
            </a:ln>
          </p:spPr>
          <p:txBody>
            <a:bodyPr wrap="none" anchor="ctr"/>
            <a:lstStyle/>
            <a:p>
              <a:pPr algn="ctr"/>
              <a:r>
                <a:rPr lang="en-US" i="1"/>
                <a:t>f</a:t>
              </a:r>
            </a:p>
          </p:txBody>
        </p:sp>
        <p:sp>
          <p:nvSpPr>
            <p:cNvPr id="20522" name="AutoShape 73"/>
            <p:cNvSpPr>
              <a:spLocks noChangeArrowheads="1"/>
            </p:cNvSpPr>
            <p:nvPr/>
          </p:nvSpPr>
          <p:spPr bwMode="auto">
            <a:xfrm>
              <a:off x="4257" y="3108"/>
              <a:ext cx="432" cy="438"/>
            </a:xfrm>
            <a:prstGeom prst="flowChartConnector">
              <a:avLst/>
            </a:prstGeom>
            <a:noFill/>
            <a:ln w="12700">
              <a:solidFill>
                <a:schemeClr val="tx1"/>
              </a:solidFill>
              <a:round/>
              <a:headEnd/>
              <a:tailEnd/>
            </a:ln>
          </p:spPr>
          <p:txBody>
            <a:bodyPr wrap="none" anchor="ctr"/>
            <a:lstStyle/>
            <a:p>
              <a:pPr algn="ctr"/>
              <a:r>
                <a:rPr lang="en-US" i="1"/>
                <a:t>r</a:t>
              </a:r>
            </a:p>
          </p:txBody>
        </p:sp>
        <p:cxnSp>
          <p:nvCxnSpPr>
            <p:cNvPr id="20523" name="AutoShape 74"/>
            <p:cNvCxnSpPr>
              <a:cxnSpLocks noChangeShapeType="1"/>
              <a:stCxn id="20511" idx="5"/>
              <a:endCxn id="20515" idx="2"/>
            </p:cNvCxnSpPr>
            <p:nvPr/>
          </p:nvCxnSpPr>
          <p:spPr bwMode="auto">
            <a:xfrm>
              <a:off x="993" y="3012"/>
              <a:ext cx="397" cy="315"/>
            </a:xfrm>
            <a:prstGeom prst="straightConnector1">
              <a:avLst/>
            </a:prstGeom>
            <a:noFill/>
            <a:ln w="9525">
              <a:solidFill>
                <a:schemeClr val="tx1"/>
              </a:solidFill>
              <a:round/>
              <a:headEnd/>
              <a:tailEnd type="triangle" w="med" len="med"/>
            </a:ln>
          </p:spPr>
        </p:cxnSp>
        <p:cxnSp>
          <p:nvCxnSpPr>
            <p:cNvPr id="20524" name="AutoShape 75"/>
            <p:cNvCxnSpPr>
              <a:cxnSpLocks noChangeShapeType="1"/>
              <a:stCxn id="20515" idx="5"/>
              <a:endCxn id="20516" idx="2"/>
            </p:cNvCxnSpPr>
            <p:nvPr/>
          </p:nvCxnSpPr>
          <p:spPr bwMode="auto">
            <a:xfrm flipV="1">
              <a:off x="1772" y="3459"/>
              <a:ext cx="656" cy="35"/>
            </a:xfrm>
            <a:prstGeom prst="straightConnector1">
              <a:avLst/>
            </a:prstGeom>
            <a:noFill/>
            <a:ln w="9525">
              <a:solidFill>
                <a:schemeClr val="tx1"/>
              </a:solidFill>
              <a:round/>
              <a:headEnd/>
              <a:tailEnd type="triangle" w="med" len="med"/>
            </a:ln>
          </p:spPr>
        </p:cxnSp>
        <p:cxnSp>
          <p:nvCxnSpPr>
            <p:cNvPr id="20525" name="AutoShape 76"/>
            <p:cNvCxnSpPr>
              <a:cxnSpLocks noChangeShapeType="1"/>
              <a:stCxn id="20519" idx="3"/>
              <a:endCxn id="20516" idx="7"/>
            </p:cNvCxnSpPr>
            <p:nvPr/>
          </p:nvCxnSpPr>
          <p:spPr bwMode="auto">
            <a:xfrm flipH="1">
              <a:off x="2810" y="3056"/>
              <a:ext cx="429" cy="235"/>
            </a:xfrm>
            <a:prstGeom prst="straightConnector1">
              <a:avLst/>
            </a:prstGeom>
            <a:noFill/>
            <a:ln w="9525">
              <a:solidFill>
                <a:schemeClr val="tx1"/>
              </a:solidFill>
              <a:round/>
              <a:headEnd/>
              <a:tailEnd type="triangle" w="med" len="med"/>
            </a:ln>
          </p:spPr>
        </p:cxnSp>
        <p:cxnSp>
          <p:nvCxnSpPr>
            <p:cNvPr id="20526" name="AutoShape 77"/>
            <p:cNvCxnSpPr>
              <a:cxnSpLocks noChangeShapeType="1"/>
              <a:stCxn id="20519" idx="2"/>
              <a:endCxn id="20515" idx="6"/>
            </p:cNvCxnSpPr>
            <p:nvPr/>
          </p:nvCxnSpPr>
          <p:spPr bwMode="auto">
            <a:xfrm flipH="1">
              <a:off x="1847" y="2889"/>
              <a:ext cx="1317" cy="438"/>
            </a:xfrm>
            <a:prstGeom prst="straightConnector1">
              <a:avLst/>
            </a:prstGeom>
            <a:noFill/>
            <a:ln w="9525">
              <a:solidFill>
                <a:schemeClr val="tx1"/>
              </a:solidFill>
              <a:round/>
              <a:headEnd/>
              <a:tailEnd type="triangle" w="med" len="med"/>
            </a:ln>
          </p:spPr>
        </p:cxnSp>
        <p:cxnSp>
          <p:nvCxnSpPr>
            <p:cNvPr id="20527" name="AutoShape 78"/>
            <p:cNvCxnSpPr>
              <a:cxnSpLocks noChangeShapeType="1"/>
              <a:stCxn id="20518" idx="4"/>
              <a:endCxn id="20519" idx="7"/>
            </p:cNvCxnSpPr>
            <p:nvPr/>
          </p:nvCxnSpPr>
          <p:spPr bwMode="auto">
            <a:xfrm flipH="1">
              <a:off x="3545" y="2506"/>
              <a:ext cx="193" cy="215"/>
            </a:xfrm>
            <a:prstGeom prst="straightConnector1">
              <a:avLst/>
            </a:prstGeom>
            <a:noFill/>
            <a:ln w="9525">
              <a:solidFill>
                <a:schemeClr val="tx1"/>
              </a:solidFill>
              <a:round/>
              <a:headEnd/>
              <a:tailEnd type="triangle" w="med" len="med"/>
            </a:ln>
          </p:spPr>
        </p:cxnSp>
        <p:cxnSp>
          <p:nvCxnSpPr>
            <p:cNvPr id="20528" name="AutoShape 79"/>
            <p:cNvCxnSpPr>
              <a:cxnSpLocks noChangeShapeType="1"/>
              <a:stCxn id="20518" idx="5"/>
              <a:endCxn id="20522" idx="1"/>
            </p:cNvCxnSpPr>
            <p:nvPr/>
          </p:nvCxnSpPr>
          <p:spPr bwMode="auto">
            <a:xfrm>
              <a:off x="3891" y="2442"/>
              <a:ext cx="429" cy="718"/>
            </a:xfrm>
            <a:prstGeom prst="straightConnector1">
              <a:avLst/>
            </a:prstGeom>
            <a:noFill/>
            <a:ln w="9525">
              <a:solidFill>
                <a:schemeClr val="tx1"/>
              </a:solidFill>
              <a:round/>
              <a:headEnd/>
              <a:tailEnd type="triangle" w="med" len="med"/>
            </a:ln>
          </p:spPr>
        </p:cxnSp>
        <p:cxnSp>
          <p:nvCxnSpPr>
            <p:cNvPr id="20529" name="AutoShape 80"/>
            <p:cNvCxnSpPr>
              <a:cxnSpLocks noChangeShapeType="1"/>
              <a:stCxn id="20522" idx="0"/>
              <a:endCxn id="20521" idx="4"/>
            </p:cNvCxnSpPr>
            <p:nvPr/>
          </p:nvCxnSpPr>
          <p:spPr bwMode="auto">
            <a:xfrm flipV="1">
              <a:off x="4473" y="2769"/>
              <a:ext cx="173" cy="327"/>
            </a:xfrm>
            <a:prstGeom prst="straightConnector1">
              <a:avLst/>
            </a:prstGeom>
            <a:noFill/>
            <a:ln w="12700">
              <a:solidFill>
                <a:schemeClr val="tx1"/>
              </a:solidFill>
              <a:round/>
              <a:headEnd/>
              <a:tailEnd type="triangle" w="med" len="med"/>
            </a:ln>
          </p:spPr>
        </p:cxnSp>
        <p:cxnSp>
          <p:nvCxnSpPr>
            <p:cNvPr id="20530" name="AutoShape 81"/>
            <p:cNvCxnSpPr>
              <a:cxnSpLocks noChangeShapeType="1"/>
              <a:stCxn id="20521" idx="0"/>
              <a:endCxn id="20512" idx="4"/>
            </p:cNvCxnSpPr>
            <p:nvPr/>
          </p:nvCxnSpPr>
          <p:spPr bwMode="auto">
            <a:xfrm flipV="1">
              <a:off x="4646" y="1585"/>
              <a:ext cx="130" cy="721"/>
            </a:xfrm>
            <a:prstGeom prst="straightConnector1">
              <a:avLst/>
            </a:prstGeom>
            <a:noFill/>
            <a:ln w="9525">
              <a:solidFill>
                <a:schemeClr val="tx1"/>
              </a:solidFill>
              <a:round/>
              <a:headEnd/>
              <a:tailEnd type="triangle" w="med" len="med"/>
            </a:ln>
          </p:spPr>
        </p:cxnSp>
        <p:cxnSp>
          <p:nvCxnSpPr>
            <p:cNvPr id="20531" name="AutoShape 82"/>
            <p:cNvCxnSpPr>
              <a:cxnSpLocks noChangeShapeType="1"/>
              <a:stCxn id="20511" idx="7"/>
            </p:cNvCxnSpPr>
            <p:nvPr/>
          </p:nvCxnSpPr>
          <p:spPr bwMode="auto">
            <a:xfrm flipV="1">
              <a:off x="993" y="2438"/>
              <a:ext cx="885" cy="239"/>
            </a:xfrm>
            <a:prstGeom prst="straightConnector1">
              <a:avLst/>
            </a:prstGeom>
            <a:noFill/>
            <a:ln w="9525">
              <a:solidFill>
                <a:schemeClr val="tx1"/>
              </a:solidFill>
              <a:round/>
              <a:headEnd/>
              <a:tailEnd type="triangle" w="med" len="med"/>
            </a:ln>
          </p:spPr>
        </p:cxnSp>
        <p:cxnSp>
          <p:nvCxnSpPr>
            <p:cNvPr id="20532" name="AutoShape 83"/>
            <p:cNvCxnSpPr>
              <a:cxnSpLocks noChangeShapeType="1"/>
              <a:stCxn id="20513" idx="1"/>
              <a:endCxn id="20514" idx="5"/>
            </p:cNvCxnSpPr>
            <p:nvPr/>
          </p:nvCxnSpPr>
          <p:spPr bwMode="auto">
            <a:xfrm flipH="1" flipV="1">
              <a:off x="1339" y="1959"/>
              <a:ext cx="602" cy="324"/>
            </a:xfrm>
            <a:prstGeom prst="straightConnector1">
              <a:avLst/>
            </a:prstGeom>
            <a:noFill/>
            <a:ln w="9525">
              <a:solidFill>
                <a:schemeClr val="tx1"/>
              </a:solidFill>
              <a:round/>
              <a:headEnd/>
              <a:tailEnd type="triangle" w="med" len="med"/>
            </a:ln>
          </p:spPr>
        </p:cxnSp>
        <p:cxnSp>
          <p:nvCxnSpPr>
            <p:cNvPr id="20533" name="AutoShape 84"/>
            <p:cNvCxnSpPr>
              <a:cxnSpLocks noChangeShapeType="1"/>
              <a:endCxn id="20520" idx="2"/>
            </p:cNvCxnSpPr>
            <p:nvPr/>
          </p:nvCxnSpPr>
          <p:spPr bwMode="auto">
            <a:xfrm flipV="1">
              <a:off x="1347" y="1397"/>
              <a:ext cx="389" cy="240"/>
            </a:xfrm>
            <a:prstGeom prst="straightConnector1">
              <a:avLst/>
            </a:prstGeom>
            <a:noFill/>
            <a:ln w="9525">
              <a:solidFill>
                <a:schemeClr val="tx1"/>
              </a:solidFill>
              <a:round/>
              <a:headEnd/>
              <a:tailEnd type="triangle" w="med" len="med"/>
            </a:ln>
          </p:spPr>
        </p:cxnSp>
        <p:cxnSp>
          <p:nvCxnSpPr>
            <p:cNvPr id="20534" name="AutoShape 85"/>
            <p:cNvCxnSpPr>
              <a:cxnSpLocks noChangeShapeType="1"/>
              <a:stCxn id="20517" idx="2"/>
              <a:endCxn id="20520" idx="6"/>
            </p:cNvCxnSpPr>
            <p:nvPr/>
          </p:nvCxnSpPr>
          <p:spPr bwMode="auto">
            <a:xfrm flipH="1" flipV="1">
              <a:off x="2193" y="1397"/>
              <a:ext cx="711" cy="351"/>
            </a:xfrm>
            <a:prstGeom prst="straightConnector1">
              <a:avLst/>
            </a:prstGeom>
            <a:noFill/>
            <a:ln w="9525">
              <a:solidFill>
                <a:schemeClr val="tx1"/>
              </a:solidFill>
              <a:round/>
              <a:headEnd/>
              <a:tailEnd type="triangle" w="med" len="med"/>
            </a:ln>
          </p:spPr>
        </p:cxnSp>
        <p:cxnSp>
          <p:nvCxnSpPr>
            <p:cNvPr id="20535" name="AutoShape 86"/>
            <p:cNvCxnSpPr>
              <a:cxnSpLocks noChangeShapeType="1"/>
              <a:stCxn id="20513" idx="7"/>
              <a:endCxn id="20517" idx="3"/>
            </p:cNvCxnSpPr>
            <p:nvPr/>
          </p:nvCxnSpPr>
          <p:spPr bwMode="auto">
            <a:xfrm flipV="1">
              <a:off x="2248" y="1915"/>
              <a:ext cx="731" cy="368"/>
            </a:xfrm>
            <a:prstGeom prst="straightConnector1">
              <a:avLst/>
            </a:prstGeom>
            <a:noFill/>
            <a:ln w="9525">
              <a:solidFill>
                <a:schemeClr val="tx1"/>
              </a:solidFill>
              <a:round/>
              <a:headEnd/>
              <a:tailEnd type="triangle" w="med" len="med"/>
            </a:ln>
          </p:spPr>
        </p:cxnSp>
        <p:cxnSp>
          <p:nvCxnSpPr>
            <p:cNvPr id="20536" name="AutoShape 87"/>
            <p:cNvCxnSpPr>
              <a:cxnSpLocks noChangeShapeType="1"/>
              <a:stCxn id="20513" idx="6"/>
              <a:endCxn id="20518" idx="2"/>
            </p:cNvCxnSpPr>
            <p:nvPr/>
          </p:nvCxnSpPr>
          <p:spPr bwMode="auto">
            <a:xfrm flipV="1">
              <a:off x="2323" y="2275"/>
              <a:ext cx="1187" cy="175"/>
            </a:xfrm>
            <a:prstGeom prst="straightConnector1">
              <a:avLst/>
            </a:prstGeom>
            <a:noFill/>
            <a:ln w="9525">
              <a:solidFill>
                <a:schemeClr val="tx1"/>
              </a:solidFill>
              <a:round/>
              <a:headEnd/>
              <a:tailEnd type="triangle" w="med" len="med"/>
            </a:ln>
          </p:spPr>
        </p:cxnSp>
        <p:cxnSp>
          <p:nvCxnSpPr>
            <p:cNvPr id="20537" name="AutoShape 88"/>
            <p:cNvCxnSpPr>
              <a:cxnSpLocks noChangeShapeType="1"/>
              <a:stCxn id="20521" idx="1"/>
              <a:endCxn id="20517" idx="6"/>
            </p:cNvCxnSpPr>
            <p:nvPr/>
          </p:nvCxnSpPr>
          <p:spPr bwMode="auto">
            <a:xfrm rot="5400000" flipH="1">
              <a:off x="3616" y="1493"/>
              <a:ext cx="622" cy="1132"/>
            </a:xfrm>
            <a:prstGeom prst="curvedConnector2">
              <a:avLst/>
            </a:prstGeom>
            <a:noFill/>
            <a:ln w="9525">
              <a:solidFill>
                <a:schemeClr val="tx1"/>
              </a:solidFill>
              <a:round/>
              <a:headEnd/>
              <a:tailEnd type="triangle" w="med" len="med"/>
            </a:ln>
          </p:spPr>
        </p:cxnSp>
        <p:cxnSp>
          <p:nvCxnSpPr>
            <p:cNvPr id="20538" name="AutoShape 89"/>
            <p:cNvCxnSpPr>
              <a:cxnSpLocks noChangeShapeType="1"/>
              <a:stCxn id="20511" idx="6"/>
              <a:endCxn id="20518" idx="3"/>
            </p:cNvCxnSpPr>
            <p:nvPr/>
          </p:nvCxnSpPr>
          <p:spPr bwMode="auto">
            <a:xfrm flipV="1">
              <a:off x="1068" y="2442"/>
              <a:ext cx="2517" cy="403"/>
            </a:xfrm>
            <a:prstGeom prst="curvedConnector2">
              <a:avLst/>
            </a:prstGeom>
            <a:noFill/>
            <a:ln w="9525">
              <a:solidFill>
                <a:schemeClr val="tx1"/>
              </a:solidFill>
              <a:round/>
              <a:headEnd/>
              <a:tailEnd type="triangle" w="med" len="med"/>
            </a:ln>
          </p:spPr>
        </p:cxnSp>
      </p:grpSp>
      <p:grpSp>
        <p:nvGrpSpPr>
          <p:cNvPr id="6" name="Group 90"/>
          <p:cNvGrpSpPr>
            <a:grpSpLocks/>
          </p:cNvGrpSpPr>
          <p:nvPr/>
        </p:nvGrpSpPr>
        <p:grpSpPr bwMode="auto">
          <a:xfrm>
            <a:off x="1447802" y="3532194"/>
            <a:ext cx="7337425" cy="2325687"/>
            <a:chOff x="132" y="2225"/>
            <a:chExt cx="4622" cy="1465"/>
          </a:xfrm>
        </p:grpSpPr>
        <p:sp>
          <p:nvSpPr>
            <p:cNvPr id="20504" name="Rectangle 91"/>
            <p:cNvSpPr>
              <a:spLocks noChangeArrowheads="1"/>
            </p:cNvSpPr>
            <p:nvPr/>
          </p:nvSpPr>
          <p:spPr bwMode="auto">
            <a:xfrm>
              <a:off x="1142" y="2225"/>
              <a:ext cx="3611" cy="172"/>
            </a:xfrm>
            <a:prstGeom prst="rect">
              <a:avLst/>
            </a:prstGeom>
            <a:solidFill>
              <a:srgbClr val="FF0000">
                <a:alpha val="20000"/>
              </a:srgbClr>
            </a:solidFill>
            <a:ln w="9525">
              <a:noFill/>
              <a:miter lim="800000"/>
              <a:headEnd/>
              <a:tailEnd/>
            </a:ln>
          </p:spPr>
          <p:txBody>
            <a:bodyPr wrap="none" anchor="ctr"/>
            <a:lstStyle/>
            <a:p>
              <a:endParaRPr lang="en-US"/>
            </a:p>
          </p:txBody>
        </p:sp>
        <p:sp>
          <p:nvSpPr>
            <p:cNvPr id="20505" name="Rectangle 92"/>
            <p:cNvSpPr>
              <a:spLocks noChangeArrowheads="1"/>
            </p:cNvSpPr>
            <p:nvPr/>
          </p:nvSpPr>
          <p:spPr bwMode="auto">
            <a:xfrm>
              <a:off x="1138" y="2516"/>
              <a:ext cx="3611" cy="172"/>
            </a:xfrm>
            <a:prstGeom prst="rect">
              <a:avLst/>
            </a:prstGeom>
            <a:solidFill>
              <a:srgbClr val="FF6600">
                <a:alpha val="20000"/>
              </a:srgbClr>
            </a:solidFill>
            <a:ln w="9525">
              <a:noFill/>
              <a:miter lim="800000"/>
              <a:headEnd/>
              <a:tailEnd/>
            </a:ln>
          </p:spPr>
          <p:txBody>
            <a:bodyPr wrap="none" anchor="ctr"/>
            <a:lstStyle/>
            <a:p>
              <a:endParaRPr lang="en-US"/>
            </a:p>
          </p:txBody>
        </p:sp>
        <p:sp>
          <p:nvSpPr>
            <p:cNvPr id="20506" name="Rectangle 93"/>
            <p:cNvSpPr>
              <a:spLocks noChangeArrowheads="1"/>
            </p:cNvSpPr>
            <p:nvPr/>
          </p:nvSpPr>
          <p:spPr bwMode="auto">
            <a:xfrm>
              <a:off x="1143" y="2844"/>
              <a:ext cx="3611" cy="172"/>
            </a:xfrm>
            <a:prstGeom prst="rect">
              <a:avLst/>
            </a:prstGeom>
            <a:solidFill>
              <a:srgbClr val="008000">
                <a:alpha val="20000"/>
              </a:srgbClr>
            </a:solidFill>
            <a:ln w="9525">
              <a:noFill/>
              <a:miter lim="800000"/>
              <a:headEnd/>
              <a:tailEnd/>
            </a:ln>
          </p:spPr>
          <p:txBody>
            <a:bodyPr wrap="none" anchor="ctr"/>
            <a:lstStyle/>
            <a:p>
              <a:endParaRPr lang="en-US"/>
            </a:p>
          </p:txBody>
        </p:sp>
        <p:sp>
          <p:nvSpPr>
            <p:cNvPr id="20507" name="Rectangle 94"/>
            <p:cNvSpPr>
              <a:spLocks noChangeArrowheads="1"/>
            </p:cNvSpPr>
            <p:nvPr/>
          </p:nvSpPr>
          <p:spPr bwMode="auto">
            <a:xfrm>
              <a:off x="1139" y="3188"/>
              <a:ext cx="3607" cy="172"/>
            </a:xfrm>
            <a:prstGeom prst="rect">
              <a:avLst/>
            </a:prstGeom>
            <a:solidFill>
              <a:srgbClr val="0000FF">
                <a:alpha val="20000"/>
              </a:srgbClr>
            </a:solidFill>
            <a:ln w="9525">
              <a:noFill/>
              <a:miter lim="800000"/>
              <a:headEnd/>
              <a:tailEnd/>
            </a:ln>
          </p:spPr>
          <p:txBody>
            <a:bodyPr wrap="none" anchor="ctr"/>
            <a:lstStyle/>
            <a:p>
              <a:endParaRPr lang="en-US"/>
            </a:p>
          </p:txBody>
        </p:sp>
        <p:sp>
          <p:nvSpPr>
            <p:cNvPr id="20508" name="AutoShape 95"/>
            <p:cNvSpPr>
              <a:spLocks/>
            </p:cNvSpPr>
            <p:nvPr/>
          </p:nvSpPr>
          <p:spPr bwMode="auto">
            <a:xfrm>
              <a:off x="807" y="2236"/>
              <a:ext cx="178" cy="1450"/>
            </a:xfrm>
            <a:prstGeom prst="leftBrace">
              <a:avLst>
                <a:gd name="adj1" fmla="val 67884"/>
                <a:gd name="adj2" fmla="val 50000"/>
              </a:avLst>
            </a:prstGeom>
            <a:noFill/>
            <a:ln w="9525">
              <a:solidFill>
                <a:schemeClr val="tx1"/>
              </a:solidFill>
              <a:round/>
              <a:headEnd/>
              <a:tailEnd/>
            </a:ln>
          </p:spPr>
          <p:txBody>
            <a:bodyPr wrap="none" anchor="ctr"/>
            <a:lstStyle/>
            <a:p>
              <a:endParaRPr lang="en-US"/>
            </a:p>
          </p:txBody>
        </p:sp>
        <p:sp>
          <p:nvSpPr>
            <p:cNvPr id="20509" name="Text Box 96"/>
            <p:cNvSpPr txBox="1">
              <a:spLocks noChangeArrowheads="1"/>
            </p:cNvSpPr>
            <p:nvPr/>
          </p:nvSpPr>
          <p:spPr bwMode="auto">
            <a:xfrm>
              <a:off x="132" y="2693"/>
              <a:ext cx="602" cy="494"/>
            </a:xfrm>
            <a:prstGeom prst="rect">
              <a:avLst/>
            </a:prstGeom>
            <a:noFill/>
            <a:ln w="9525">
              <a:noFill/>
              <a:miter lim="800000"/>
              <a:headEnd/>
              <a:tailEnd/>
            </a:ln>
          </p:spPr>
          <p:txBody>
            <a:bodyPr>
              <a:spAutoFit/>
            </a:bodyPr>
            <a:lstStyle/>
            <a:p>
              <a:pPr algn="ctr">
                <a:spcBef>
                  <a:spcPct val="50000"/>
                </a:spcBef>
              </a:pPr>
              <a:r>
                <a:rPr lang="en-US"/>
                <a:t>Search</a:t>
              </a:r>
            </a:p>
            <a:p>
              <a:pPr algn="ctr">
                <a:spcBef>
                  <a:spcPct val="50000"/>
                </a:spcBef>
              </a:pPr>
              <a:r>
                <a:rPr lang="en-US"/>
                <a:t>Tiers</a:t>
              </a:r>
            </a:p>
          </p:txBody>
        </p:sp>
        <p:sp>
          <p:nvSpPr>
            <p:cNvPr id="20510" name="Rectangle 97"/>
            <p:cNvSpPr>
              <a:spLocks noChangeArrowheads="1"/>
            </p:cNvSpPr>
            <p:nvPr/>
          </p:nvSpPr>
          <p:spPr bwMode="auto">
            <a:xfrm>
              <a:off x="1143" y="3518"/>
              <a:ext cx="3607" cy="172"/>
            </a:xfrm>
            <a:prstGeom prst="rect">
              <a:avLst/>
            </a:prstGeom>
            <a:solidFill>
              <a:srgbClr val="CC00CC">
                <a:alpha val="20000"/>
              </a:srgbClr>
            </a:solidFill>
            <a:ln w="9525">
              <a:noFill/>
              <a:miter lim="800000"/>
              <a:headEnd/>
              <a:tailEnd/>
            </a:ln>
          </p:spPr>
          <p:txBody>
            <a:bodyPr wrap="none" anchor="ctr"/>
            <a:lstStyle/>
            <a:p>
              <a:endParaRPr lang="en-US"/>
            </a:p>
          </p:txBody>
        </p:sp>
      </p:grpSp>
      <p:sp>
        <p:nvSpPr>
          <p:cNvPr id="798818" name="Oval 98"/>
          <p:cNvSpPr>
            <a:spLocks noChangeArrowheads="1"/>
          </p:cNvSpPr>
          <p:nvPr/>
        </p:nvSpPr>
        <p:spPr bwMode="auto">
          <a:xfrm>
            <a:off x="6237287" y="3525839"/>
            <a:ext cx="290512"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20487" name="Oval 99"/>
          <p:cNvSpPr>
            <a:spLocks noChangeArrowheads="1"/>
          </p:cNvSpPr>
          <p:nvPr/>
        </p:nvSpPr>
        <p:spPr bwMode="auto">
          <a:xfrm>
            <a:off x="6237287" y="3525839"/>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8820" name="Oval 100"/>
          <p:cNvSpPr>
            <a:spLocks noChangeArrowheads="1"/>
          </p:cNvSpPr>
          <p:nvPr/>
        </p:nvSpPr>
        <p:spPr bwMode="auto">
          <a:xfrm>
            <a:off x="3808411" y="4021139"/>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8821" name="Oval 101"/>
          <p:cNvSpPr>
            <a:spLocks noChangeArrowheads="1"/>
          </p:cNvSpPr>
          <p:nvPr/>
        </p:nvSpPr>
        <p:spPr bwMode="auto">
          <a:xfrm>
            <a:off x="6629402" y="3976688"/>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8822" name="Oval 102"/>
          <p:cNvSpPr>
            <a:spLocks noChangeArrowheads="1"/>
          </p:cNvSpPr>
          <p:nvPr/>
        </p:nvSpPr>
        <p:spPr bwMode="auto">
          <a:xfrm>
            <a:off x="8380411" y="3990981"/>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8823" name="Oval 103"/>
          <p:cNvSpPr>
            <a:spLocks noChangeArrowheads="1"/>
          </p:cNvSpPr>
          <p:nvPr/>
        </p:nvSpPr>
        <p:spPr bwMode="auto">
          <a:xfrm>
            <a:off x="3278184" y="4521205"/>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8824" name="Oval 104"/>
          <p:cNvSpPr>
            <a:spLocks noChangeArrowheads="1"/>
          </p:cNvSpPr>
          <p:nvPr/>
        </p:nvSpPr>
        <p:spPr bwMode="auto">
          <a:xfrm>
            <a:off x="3952878" y="4513263"/>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8825" name="Oval 105"/>
          <p:cNvSpPr>
            <a:spLocks noChangeArrowheads="1"/>
          </p:cNvSpPr>
          <p:nvPr/>
        </p:nvSpPr>
        <p:spPr bwMode="auto">
          <a:xfrm>
            <a:off x="4799011" y="4513263"/>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8826" name="Oval 106"/>
          <p:cNvSpPr>
            <a:spLocks noChangeArrowheads="1"/>
          </p:cNvSpPr>
          <p:nvPr/>
        </p:nvSpPr>
        <p:spPr bwMode="auto">
          <a:xfrm>
            <a:off x="6243635" y="4505330"/>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8827" name="Oval 107"/>
          <p:cNvSpPr>
            <a:spLocks noChangeArrowheads="1"/>
          </p:cNvSpPr>
          <p:nvPr/>
        </p:nvSpPr>
        <p:spPr bwMode="auto">
          <a:xfrm>
            <a:off x="6945311" y="4505330"/>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8828" name="Oval 108"/>
          <p:cNvSpPr>
            <a:spLocks noChangeArrowheads="1"/>
          </p:cNvSpPr>
          <p:nvPr/>
        </p:nvSpPr>
        <p:spPr bwMode="auto">
          <a:xfrm>
            <a:off x="8378828" y="4505330"/>
            <a:ext cx="290513"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8829" name="Oval 109"/>
          <p:cNvSpPr>
            <a:spLocks noChangeArrowheads="1"/>
          </p:cNvSpPr>
          <p:nvPr/>
        </p:nvSpPr>
        <p:spPr bwMode="auto">
          <a:xfrm>
            <a:off x="3268660" y="5051430"/>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798830" name="Oval 110"/>
          <p:cNvSpPr>
            <a:spLocks noChangeArrowheads="1"/>
          </p:cNvSpPr>
          <p:nvPr/>
        </p:nvSpPr>
        <p:spPr bwMode="auto">
          <a:xfrm>
            <a:off x="3808411" y="4019556"/>
            <a:ext cx="290512" cy="265113"/>
          </a:xfrm>
          <a:prstGeom prst="ellipse">
            <a:avLst/>
          </a:prstGeom>
          <a:solidFill>
            <a:srgbClr val="FF6600">
              <a:alpha val="20000"/>
            </a:srgbClr>
          </a:solidFill>
          <a:ln w="9525">
            <a:solidFill>
              <a:schemeClr val="tx1"/>
            </a:solidFill>
            <a:round/>
            <a:headEnd/>
            <a:tailEnd/>
          </a:ln>
        </p:spPr>
        <p:txBody>
          <a:bodyPr wrap="none" lIns="91432" tIns="45718" rIns="91432" bIns="45718" anchor="ctr"/>
          <a:lstStyle/>
          <a:p>
            <a:endParaRPr lang="en-US"/>
          </a:p>
        </p:txBody>
      </p:sp>
      <p:sp>
        <p:nvSpPr>
          <p:cNvPr id="798831" name="Oval 111"/>
          <p:cNvSpPr>
            <a:spLocks noChangeArrowheads="1"/>
          </p:cNvSpPr>
          <p:nvPr/>
        </p:nvSpPr>
        <p:spPr bwMode="auto">
          <a:xfrm>
            <a:off x="6632578" y="3978281"/>
            <a:ext cx="290513" cy="265113"/>
          </a:xfrm>
          <a:prstGeom prst="ellipse">
            <a:avLst/>
          </a:prstGeom>
          <a:solidFill>
            <a:srgbClr val="FF6600">
              <a:alpha val="20000"/>
            </a:srgbClr>
          </a:solidFill>
          <a:ln w="9525">
            <a:solidFill>
              <a:schemeClr val="tx1"/>
            </a:solidFill>
            <a:round/>
            <a:headEnd/>
            <a:tailEnd/>
          </a:ln>
        </p:spPr>
        <p:txBody>
          <a:bodyPr wrap="none" lIns="91432" tIns="45718" rIns="91432" bIns="45718" anchor="ctr"/>
          <a:lstStyle/>
          <a:p>
            <a:endParaRPr lang="en-US"/>
          </a:p>
        </p:txBody>
      </p:sp>
      <p:sp>
        <p:nvSpPr>
          <p:cNvPr id="798832" name="Oval 112"/>
          <p:cNvSpPr>
            <a:spLocks noChangeArrowheads="1"/>
          </p:cNvSpPr>
          <p:nvPr/>
        </p:nvSpPr>
        <p:spPr bwMode="auto">
          <a:xfrm>
            <a:off x="8382002" y="3995739"/>
            <a:ext cx="290513" cy="265112"/>
          </a:xfrm>
          <a:prstGeom prst="ellipse">
            <a:avLst/>
          </a:prstGeom>
          <a:solidFill>
            <a:srgbClr val="FF6600">
              <a:alpha val="20000"/>
            </a:srgbClr>
          </a:solidFill>
          <a:ln w="9525">
            <a:solidFill>
              <a:schemeClr val="tx1"/>
            </a:solidFill>
            <a:round/>
            <a:headEnd/>
            <a:tailEnd/>
          </a:ln>
        </p:spPr>
        <p:txBody>
          <a:bodyPr wrap="none" lIns="91432" tIns="45718" rIns="91432" bIns="45718" anchor="ctr"/>
          <a:lstStyle/>
          <a:p>
            <a:endParaRPr lang="en-US"/>
          </a:p>
        </p:txBody>
      </p:sp>
      <p:sp>
        <p:nvSpPr>
          <p:cNvPr id="798833" name="Oval 113"/>
          <p:cNvSpPr>
            <a:spLocks noChangeArrowheads="1"/>
          </p:cNvSpPr>
          <p:nvPr/>
        </p:nvSpPr>
        <p:spPr bwMode="auto">
          <a:xfrm>
            <a:off x="3281360" y="4516439"/>
            <a:ext cx="290512" cy="265112"/>
          </a:xfrm>
          <a:prstGeom prst="ellipse">
            <a:avLst/>
          </a:prstGeom>
          <a:solidFill>
            <a:srgbClr val="008000">
              <a:alpha val="20000"/>
            </a:srgbClr>
          </a:solidFill>
          <a:ln w="9525">
            <a:solidFill>
              <a:schemeClr val="tx1"/>
            </a:solidFill>
            <a:round/>
            <a:headEnd/>
            <a:tailEnd/>
          </a:ln>
        </p:spPr>
        <p:txBody>
          <a:bodyPr wrap="none" lIns="91432" tIns="45718" rIns="91432" bIns="45718" anchor="ctr"/>
          <a:lstStyle/>
          <a:p>
            <a:endParaRPr lang="en-US"/>
          </a:p>
        </p:txBody>
      </p:sp>
      <p:sp>
        <p:nvSpPr>
          <p:cNvPr id="20502" name="Line 114"/>
          <p:cNvSpPr>
            <a:spLocks noChangeShapeType="1"/>
          </p:cNvSpPr>
          <p:nvPr/>
        </p:nvSpPr>
        <p:spPr bwMode="auto">
          <a:xfrm>
            <a:off x="2" y="3371851"/>
            <a:ext cx="12192001" cy="0"/>
          </a:xfrm>
          <a:prstGeom prst="line">
            <a:avLst/>
          </a:prstGeom>
          <a:noFill/>
          <a:ln w="9525">
            <a:solidFill>
              <a:schemeClr val="tx1"/>
            </a:solidFill>
            <a:round/>
            <a:headEnd/>
            <a:tailEnd/>
          </a:ln>
        </p:spPr>
        <p:txBody>
          <a:bodyPr lIns="91432" tIns="45718" rIns="91432" bIns="45718"/>
          <a:lstStyle/>
          <a:p>
            <a:endParaRPr lang="en-US"/>
          </a:p>
        </p:txBody>
      </p:sp>
      <p:sp>
        <p:nvSpPr>
          <p:cNvPr id="20503" name="Text Box 115"/>
          <p:cNvSpPr txBox="1">
            <a:spLocks noChangeArrowheads="1"/>
          </p:cNvSpPr>
          <p:nvPr/>
        </p:nvSpPr>
        <p:spPr bwMode="auto">
          <a:xfrm>
            <a:off x="376237" y="1371602"/>
            <a:ext cx="2366963" cy="1338824"/>
          </a:xfrm>
          <a:prstGeom prst="rect">
            <a:avLst/>
          </a:prstGeom>
          <a:noFill/>
          <a:ln w="9525">
            <a:noFill/>
            <a:miter lim="800000"/>
            <a:headEnd/>
            <a:tailEnd/>
          </a:ln>
        </p:spPr>
        <p:txBody>
          <a:bodyPr lIns="91432" tIns="45718" rIns="91432" bIns="45718">
            <a:spAutoFit/>
          </a:bodyPr>
          <a:lstStyle/>
          <a:p>
            <a:pPr>
              <a:spcBef>
                <a:spcPct val="50000"/>
              </a:spcBef>
            </a:pPr>
            <a:r>
              <a:rPr lang="en-US" i="1" dirty="0">
                <a:latin typeface="Calibri" pitchFamily="34" charset="0"/>
              </a:rPr>
              <a:t>Strategy: expand a shallowest node first</a:t>
            </a:r>
          </a:p>
          <a:p>
            <a:pPr>
              <a:spcBef>
                <a:spcPct val="50000"/>
              </a:spcBef>
            </a:pPr>
            <a:r>
              <a:rPr lang="en-US" i="1" dirty="0">
                <a:latin typeface="Calibri" pitchFamily="34" charset="0"/>
              </a:rPr>
              <a:t>Implementation: Frontier is a FIFO queue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8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88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88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88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988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88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88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88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88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88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88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88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88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988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88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18" grpId="0" animBg="1"/>
      <p:bldP spid="798820" grpId="0" animBg="1"/>
      <p:bldP spid="798821" grpId="0" animBg="1"/>
      <p:bldP spid="798822" grpId="0" animBg="1"/>
      <p:bldP spid="798823" grpId="0" animBg="1"/>
      <p:bldP spid="798824" grpId="0" animBg="1"/>
      <p:bldP spid="798825" grpId="0" animBg="1"/>
      <p:bldP spid="798826" grpId="0" animBg="1"/>
      <p:bldP spid="798827" grpId="0" animBg="1"/>
      <p:bldP spid="798828" grpId="0" animBg="1"/>
      <p:bldP spid="798829" grpId="0" animBg="1"/>
      <p:bldP spid="798830" grpId="0" animBg="1"/>
      <p:bldP spid="798831" grpId="0" animBg="1"/>
      <p:bldP spid="798832" grpId="0" animBg="1"/>
      <p:bldP spid="7988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 to nearest dot and eat it</a:t>
            </a:r>
          </a:p>
        </p:txBody>
      </p:sp>
      <p:pic>
        <p:nvPicPr>
          <p:cNvPr id="5" name="Lecture2-demo3-plan-fast-v2.wmv">
            <a:hlinkClick r:id="" action="ppaction://media"/>
            <a:extLst>
              <a:ext uri="{FF2B5EF4-FFF2-40B4-BE49-F238E27FC236}">
                <a16:creationId xmlns:a16="http://schemas.microsoft.com/office/drawing/2014/main" id="{CFB69920-C642-AD4A-9C18-3FDE76058D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10444" y="1100766"/>
            <a:ext cx="10171113" cy="5757234"/>
          </a:xfrm>
          <a:prstGeom prst="rect">
            <a:avLst/>
          </a:prstGeom>
        </p:spPr>
      </p:pic>
    </p:spTree>
    <p:extLst>
      <p:ext uri="{BB962C8B-B14F-4D97-AF65-F5344CB8AC3E}">
        <p14:creationId xmlns:p14="http://schemas.microsoft.com/office/powerpoint/2010/main" val="8121038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64"/>
          <p:cNvSpPr>
            <a:spLocks/>
          </p:cNvSpPr>
          <p:nvPr/>
        </p:nvSpPr>
        <p:spPr bwMode="auto">
          <a:xfrm>
            <a:off x="8526461" y="2038351"/>
            <a:ext cx="541339" cy="41910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endParaRPr lang="en-US"/>
          </a:p>
        </p:txBody>
      </p:sp>
      <p:sp>
        <p:nvSpPr>
          <p:cNvPr id="802818" name="Freeform 2"/>
          <p:cNvSpPr>
            <a:spLocks/>
          </p:cNvSpPr>
          <p:nvPr/>
        </p:nvSpPr>
        <p:spPr bwMode="auto">
          <a:xfrm>
            <a:off x="7939088" y="2020890"/>
            <a:ext cx="1725613" cy="147002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endParaRPr lang="en-US"/>
          </a:p>
        </p:txBody>
      </p:sp>
      <p:sp>
        <p:nvSpPr>
          <p:cNvPr id="35" name="Freeform 4"/>
          <p:cNvSpPr>
            <a:spLocks/>
          </p:cNvSpPr>
          <p:nvPr/>
        </p:nvSpPr>
        <p:spPr bwMode="auto">
          <a:xfrm>
            <a:off x="8077200" y="2038349"/>
            <a:ext cx="1447800" cy="1162051"/>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endParaRPr lang="en-US"/>
          </a:p>
        </p:txBody>
      </p:sp>
      <p:sp>
        <p:nvSpPr>
          <p:cNvPr id="37" name="Freeform 4"/>
          <p:cNvSpPr>
            <a:spLocks/>
          </p:cNvSpPr>
          <p:nvPr/>
        </p:nvSpPr>
        <p:spPr bwMode="auto">
          <a:xfrm>
            <a:off x="8305803" y="2038349"/>
            <a:ext cx="990599" cy="781051"/>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endParaRPr lang="en-US"/>
          </a:p>
        </p:txBody>
      </p:sp>
      <p:sp>
        <p:nvSpPr>
          <p:cNvPr id="24579" name="Rectangle 3"/>
          <p:cNvSpPr>
            <a:spLocks noGrp="1" noChangeArrowheads="1"/>
          </p:cNvSpPr>
          <p:nvPr>
            <p:ph type="title"/>
          </p:nvPr>
        </p:nvSpPr>
        <p:spPr/>
        <p:txBody>
          <a:bodyPr/>
          <a:lstStyle/>
          <a:p>
            <a:pPr eaLnBrk="1" hangingPunct="1"/>
            <a:r>
              <a:rPr lang="en-US" dirty="0"/>
              <a:t>Breadth-First Search (BFS) Properties</a:t>
            </a:r>
          </a:p>
        </p:txBody>
      </p:sp>
      <p:sp>
        <p:nvSpPr>
          <p:cNvPr id="38" name="Content Placeholder 37"/>
          <p:cNvSpPr>
            <a:spLocks noGrp="1"/>
          </p:cNvSpPr>
          <p:nvPr>
            <p:ph idx="1"/>
          </p:nvPr>
        </p:nvSpPr>
        <p:spPr>
          <a:xfrm>
            <a:off x="406400" y="1397003"/>
            <a:ext cx="5689600" cy="4729164"/>
          </a:xfrm>
        </p:spPr>
        <p:txBody>
          <a:bodyPr/>
          <a:lstStyle/>
          <a:p>
            <a:r>
              <a:rPr lang="en-US" sz="2400" dirty="0"/>
              <a:t>What nodes does BFS expand?</a:t>
            </a:r>
          </a:p>
          <a:p>
            <a:pPr lvl="1"/>
            <a:r>
              <a:rPr lang="en-US" sz="2000" dirty="0"/>
              <a:t>Processes all nodes above shallowest solution</a:t>
            </a:r>
          </a:p>
          <a:p>
            <a:pPr lvl="1"/>
            <a:r>
              <a:rPr lang="en-US" sz="2000" dirty="0"/>
              <a:t>Let depth of shallowest solution be </a:t>
            </a:r>
            <a:r>
              <a:rPr lang="en-US" sz="2000" i="1" dirty="0">
                <a:solidFill>
                  <a:srgbClr val="CC00CC"/>
                </a:solidFill>
              </a:rPr>
              <a:t>s</a:t>
            </a:r>
          </a:p>
          <a:p>
            <a:pPr lvl="1"/>
            <a:r>
              <a:rPr lang="en-US" sz="2000" dirty="0"/>
              <a:t>Search takes time </a:t>
            </a:r>
            <a:r>
              <a:rPr lang="en-US" sz="2000" i="1" dirty="0">
                <a:solidFill>
                  <a:srgbClr val="CC00CC"/>
                </a:solidFill>
              </a:rPr>
              <a:t>O</a:t>
            </a:r>
            <a:r>
              <a:rPr lang="en-US" sz="2000" dirty="0">
                <a:solidFill>
                  <a:srgbClr val="CC00CC"/>
                </a:solidFill>
              </a:rPr>
              <a:t>(</a:t>
            </a:r>
            <a:r>
              <a:rPr lang="en-US" sz="2000" i="1" dirty="0" err="1">
                <a:solidFill>
                  <a:srgbClr val="CC00CC"/>
                </a:solidFill>
              </a:rPr>
              <a:t>b</a:t>
            </a:r>
            <a:r>
              <a:rPr lang="en-US" sz="2000" i="1" baseline="30000" dirty="0" err="1">
                <a:solidFill>
                  <a:srgbClr val="CC00CC"/>
                </a:solidFill>
              </a:rPr>
              <a:t>s</a:t>
            </a:r>
            <a:r>
              <a:rPr lang="en-US" sz="2000" dirty="0">
                <a:solidFill>
                  <a:srgbClr val="CC00CC"/>
                </a:solidFill>
              </a:rPr>
              <a:t>)</a:t>
            </a:r>
          </a:p>
          <a:p>
            <a:pPr lvl="3"/>
            <a:endParaRPr lang="en-US" sz="1200" dirty="0"/>
          </a:p>
          <a:p>
            <a:r>
              <a:rPr lang="en-US" sz="2400" dirty="0"/>
              <a:t>How much space does the frontier take?</a:t>
            </a:r>
          </a:p>
          <a:p>
            <a:pPr lvl="1"/>
            <a:r>
              <a:rPr lang="en-US" sz="2000" dirty="0"/>
              <a:t>Has roughly the last tier, so </a:t>
            </a:r>
            <a:r>
              <a:rPr lang="en-US" sz="2000" i="1" dirty="0">
                <a:solidFill>
                  <a:srgbClr val="CC00CC"/>
                </a:solidFill>
              </a:rPr>
              <a:t>O</a:t>
            </a:r>
            <a:r>
              <a:rPr lang="en-US" sz="2000" dirty="0">
                <a:solidFill>
                  <a:srgbClr val="CC00CC"/>
                </a:solidFill>
              </a:rPr>
              <a:t>(</a:t>
            </a:r>
            <a:r>
              <a:rPr lang="en-US" sz="2000" i="1" dirty="0" err="1">
                <a:solidFill>
                  <a:srgbClr val="CC00CC"/>
                </a:solidFill>
              </a:rPr>
              <a:t>b</a:t>
            </a:r>
            <a:r>
              <a:rPr lang="en-US" sz="2000" i="1" baseline="30000" dirty="0" err="1">
                <a:solidFill>
                  <a:srgbClr val="CC00CC"/>
                </a:solidFill>
              </a:rPr>
              <a:t>s</a:t>
            </a:r>
            <a:r>
              <a:rPr lang="en-US" sz="2000" dirty="0">
                <a:solidFill>
                  <a:srgbClr val="CC00CC"/>
                </a:solidFill>
              </a:rPr>
              <a:t>)</a:t>
            </a:r>
          </a:p>
          <a:p>
            <a:pPr lvl="3"/>
            <a:endParaRPr lang="en-US" sz="1200" dirty="0"/>
          </a:p>
          <a:p>
            <a:r>
              <a:rPr lang="en-US" sz="2400" dirty="0"/>
              <a:t>Is it complete?</a:t>
            </a:r>
          </a:p>
          <a:p>
            <a:pPr lvl="1"/>
            <a:r>
              <a:rPr lang="en-US" sz="2000" i="1" dirty="0">
                <a:solidFill>
                  <a:srgbClr val="CC00CC"/>
                </a:solidFill>
              </a:rPr>
              <a:t>s</a:t>
            </a:r>
            <a:r>
              <a:rPr lang="en-US" sz="2000" dirty="0"/>
              <a:t> must be finite if a solution exists, so yes!</a:t>
            </a:r>
          </a:p>
          <a:p>
            <a:pPr lvl="2"/>
            <a:endParaRPr lang="en-US" sz="800" dirty="0"/>
          </a:p>
          <a:p>
            <a:r>
              <a:rPr lang="en-US" sz="2400" dirty="0"/>
              <a:t>Is it optimal?</a:t>
            </a:r>
          </a:p>
          <a:p>
            <a:pPr lvl="1"/>
            <a:r>
              <a:rPr lang="en-US" sz="2000" dirty="0"/>
              <a:t>If costs are equal (e.g., </a:t>
            </a:r>
            <a:r>
              <a:rPr lang="en-US" sz="2000" dirty="0">
                <a:solidFill>
                  <a:srgbClr val="CC00CC"/>
                </a:solidFill>
              </a:rPr>
              <a:t>1</a:t>
            </a:r>
            <a:r>
              <a:rPr lang="en-US" sz="2000" dirty="0"/>
              <a:t>)</a:t>
            </a:r>
          </a:p>
          <a:p>
            <a:endParaRPr lang="en-US" dirty="0"/>
          </a:p>
        </p:txBody>
      </p:sp>
      <p:sp>
        <p:nvSpPr>
          <p:cNvPr id="24614" name="Freeform 38"/>
          <p:cNvSpPr>
            <a:spLocks/>
          </p:cNvSpPr>
          <p:nvPr/>
        </p:nvSpPr>
        <p:spPr bwMode="auto">
          <a:xfrm>
            <a:off x="7346954" y="2001835"/>
            <a:ext cx="2927351" cy="2554288"/>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2" tIns="45718" rIns="91432" bIns="45718"/>
          <a:lstStyle/>
          <a:p>
            <a:endParaRPr lang="en-US"/>
          </a:p>
        </p:txBody>
      </p:sp>
      <p:sp>
        <p:nvSpPr>
          <p:cNvPr id="24615" name="Oval 39"/>
          <p:cNvSpPr>
            <a:spLocks noChangeArrowheads="1"/>
          </p:cNvSpPr>
          <p:nvPr/>
        </p:nvSpPr>
        <p:spPr bwMode="auto">
          <a:xfrm>
            <a:off x="8701090" y="1931987"/>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endParaRPr lang="en-US"/>
          </a:p>
        </p:txBody>
      </p:sp>
      <p:sp>
        <p:nvSpPr>
          <p:cNvPr id="24616" name="Oval 40"/>
          <p:cNvSpPr>
            <a:spLocks noChangeArrowheads="1"/>
          </p:cNvSpPr>
          <p:nvPr/>
        </p:nvSpPr>
        <p:spPr bwMode="auto">
          <a:xfrm>
            <a:off x="8469314" y="2357438"/>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endParaRPr lang="en-US"/>
          </a:p>
        </p:txBody>
      </p:sp>
      <p:sp>
        <p:nvSpPr>
          <p:cNvPr id="24617" name="Oval 41"/>
          <p:cNvSpPr>
            <a:spLocks noChangeArrowheads="1"/>
          </p:cNvSpPr>
          <p:nvPr/>
        </p:nvSpPr>
        <p:spPr bwMode="auto">
          <a:xfrm>
            <a:off x="8945563" y="2347911"/>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endParaRPr lang="en-US"/>
          </a:p>
        </p:txBody>
      </p:sp>
      <p:sp>
        <p:nvSpPr>
          <p:cNvPr id="24618" name="Text Box 42"/>
          <p:cNvSpPr txBox="1">
            <a:spLocks noChangeArrowheads="1"/>
          </p:cNvSpPr>
          <p:nvPr/>
        </p:nvSpPr>
        <p:spPr bwMode="auto">
          <a:xfrm>
            <a:off x="8599491" y="2208214"/>
            <a:ext cx="274639" cy="369328"/>
          </a:xfrm>
          <a:prstGeom prst="rect">
            <a:avLst/>
          </a:prstGeom>
          <a:noFill/>
          <a:ln w="9525">
            <a:noFill/>
            <a:miter lim="800000"/>
            <a:headEnd/>
            <a:tailEnd/>
          </a:ln>
        </p:spPr>
        <p:txBody>
          <a:bodyPr lIns="91432" tIns="45718" rIns="91432" bIns="45718">
            <a:spAutoFit/>
          </a:bodyPr>
          <a:lstStyle/>
          <a:p>
            <a:pPr>
              <a:spcBef>
                <a:spcPct val="50000"/>
              </a:spcBef>
            </a:pPr>
            <a:r>
              <a:rPr lang="en-US"/>
              <a:t>…</a:t>
            </a:r>
          </a:p>
        </p:txBody>
      </p:sp>
      <p:sp>
        <p:nvSpPr>
          <p:cNvPr id="24619" name="Freeform 43"/>
          <p:cNvSpPr>
            <a:spLocks/>
          </p:cNvSpPr>
          <p:nvPr/>
        </p:nvSpPr>
        <p:spPr bwMode="auto">
          <a:xfrm>
            <a:off x="8582026" y="2162175"/>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2" tIns="45718" rIns="91432" bIns="45718"/>
          <a:lstStyle/>
          <a:p>
            <a:endParaRPr lang="en-US"/>
          </a:p>
        </p:txBody>
      </p:sp>
      <p:sp>
        <p:nvSpPr>
          <p:cNvPr id="24620" name="Text Box 44"/>
          <p:cNvSpPr txBox="1">
            <a:spLocks noChangeArrowheads="1"/>
          </p:cNvSpPr>
          <p:nvPr/>
        </p:nvSpPr>
        <p:spPr bwMode="auto">
          <a:xfrm>
            <a:off x="8983664" y="1960562"/>
            <a:ext cx="298451" cy="369328"/>
          </a:xfrm>
          <a:prstGeom prst="rect">
            <a:avLst/>
          </a:prstGeom>
          <a:noFill/>
          <a:ln w="9525">
            <a:noFill/>
            <a:miter lim="800000"/>
            <a:headEnd/>
            <a:tailEnd/>
          </a:ln>
        </p:spPr>
        <p:txBody>
          <a:bodyPr lIns="91432" tIns="45718" rIns="91432" bIns="45718">
            <a:spAutoFit/>
          </a:bodyPr>
          <a:lstStyle/>
          <a:p>
            <a:pPr>
              <a:spcBef>
                <a:spcPct val="50000"/>
              </a:spcBef>
            </a:pPr>
            <a:r>
              <a:rPr lang="en-US" i="1" dirty="0">
                <a:solidFill>
                  <a:srgbClr val="CC00CC"/>
                </a:solidFill>
              </a:rPr>
              <a:t>b</a:t>
            </a:r>
          </a:p>
        </p:txBody>
      </p:sp>
      <p:sp>
        <p:nvSpPr>
          <p:cNvPr id="24621" name="Text Box 45"/>
          <p:cNvSpPr txBox="1">
            <a:spLocks noChangeArrowheads="1"/>
          </p:cNvSpPr>
          <p:nvPr/>
        </p:nvSpPr>
        <p:spPr bwMode="auto">
          <a:xfrm>
            <a:off x="10410828" y="1812926"/>
            <a:ext cx="1119187" cy="369328"/>
          </a:xfrm>
          <a:prstGeom prst="rect">
            <a:avLst/>
          </a:prstGeom>
          <a:noFill/>
          <a:ln w="9525">
            <a:noFill/>
            <a:miter lim="800000"/>
            <a:headEnd/>
            <a:tailEnd/>
          </a:ln>
        </p:spPr>
        <p:txBody>
          <a:bodyPr lIns="91432" tIns="45718" rIns="91432" bIns="45718">
            <a:spAutoFit/>
          </a:bodyPr>
          <a:lstStyle/>
          <a:p>
            <a:pPr>
              <a:spcBef>
                <a:spcPct val="50000"/>
              </a:spcBef>
            </a:pPr>
            <a:r>
              <a:rPr lang="en-US" i="1" dirty="0">
                <a:solidFill>
                  <a:srgbClr val="CC00CC"/>
                </a:solidFill>
              </a:rPr>
              <a:t>1</a:t>
            </a:r>
            <a:r>
              <a:rPr lang="en-US" dirty="0"/>
              <a:t> node</a:t>
            </a:r>
          </a:p>
        </p:txBody>
      </p:sp>
      <p:sp>
        <p:nvSpPr>
          <p:cNvPr id="24622" name="Text Box 46"/>
          <p:cNvSpPr txBox="1">
            <a:spLocks noChangeArrowheads="1"/>
          </p:cNvSpPr>
          <p:nvPr/>
        </p:nvSpPr>
        <p:spPr bwMode="auto">
          <a:xfrm>
            <a:off x="10412414" y="2166935"/>
            <a:ext cx="1119188" cy="369328"/>
          </a:xfrm>
          <a:prstGeom prst="rect">
            <a:avLst/>
          </a:prstGeom>
          <a:noFill/>
          <a:ln w="9525">
            <a:noFill/>
            <a:miter lim="800000"/>
            <a:headEnd/>
            <a:tailEnd/>
          </a:ln>
        </p:spPr>
        <p:txBody>
          <a:bodyPr lIns="91432" tIns="45718" rIns="91432" bIns="45718">
            <a:spAutoFit/>
          </a:bodyPr>
          <a:lstStyle/>
          <a:p>
            <a:pPr>
              <a:spcBef>
                <a:spcPct val="50000"/>
              </a:spcBef>
            </a:pPr>
            <a:r>
              <a:rPr lang="en-US" i="1" dirty="0">
                <a:solidFill>
                  <a:srgbClr val="CC00CC"/>
                </a:solidFill>
              </a:rPr>
              <a:t>b</a:t>
            </a:r>
            <a:r>
              <a:rPr lang="en-US" dirty="0"/>
              <a:t> nodes</a:t>
            </a:r>
          </a:p>
        </p:txBody>
      </p:sp>
      <p:sp>
        <p:nvSpPr>
          <p:cNvPr id="24623" name="Text Box 47"/>
          <p:cNvSpPr txBox="1">
            <a:spLocks noChangeArrowheads="1"/>
          </p:cNvSpPr>
          <p:nvPr/>
        </p:nvSpPr>
        <p:spPr bwMode="auto">
          <a:xfrm>
            <a:off x="10412414" y="2578097"/>
            <a:ext cx="1119188" cy="369328"/>
          </a:xfrm>
          <a:prstGeom prst="rect">
            <a:avLst/>
          </a:prstGeom>
          <a:noFill/>
          <a:ln w="9525">
            <a:noFill/>
            <a:miter lim="800000"/>
            <a:headEnd/>
            <a:tailEnd/>
          </a:ln>
        </p:spPr>
        <p:txBody>
          <a:bodyPr lIns="91432" tIns="45718" rIns="91432" bIns="45718">
            <a:spAutoFit/>
          </a:bodyPr>
          <a:lstStyle/>
          <a:p>
            <a:pPr>
              <a:spcBef>
                <a:spcPct val="50000"/>
              </a:spcBef>
            </a:pPr>
            <a:r>
              <a:rPr lang="en-US" i="1" dirty="0">
                <a:solidFill>
                  <a:srgbClr val="CC00CC"/>
                </a:solidFill>
              </a:rPr>
              <a:t>b</a:t>
            </a:r>
            <a:r>
              <a:rPr lang="en-US" baseline="30000" dirty="0">
                <a:solidFill>
                  <a:srgbClr val="CC00CC"/>
                </a:solidFill>
              </a:rPr>
              <a:t>2</a:t>
            </a:r>
            <a:r>
              <a:rPr lang="en-US" dirty="0"/>
              <a:t> nodes</a:t>
            </a:r>
          </a:p>
        </p:txBody>
      </p:sp>
      <p:sp>
        <p:nvSpPr>
          <p:cNvPr id="24624" name="Text Box 48"/>
          <p:cNvSpPr txBox="1">
            <a:spLocks noChangeArrowheads="1"/>
          </p:cNvSpPr>
          <p:nvPr/>
        </p:nvSpPr>
        <p:spPr bwMode="auto">
          <a:xfrm>
            <a:off x="10426702" y="4203699"/>
            <a:ext cx="1460500" cy="369328"/>
          </a:xfrm>
          <a:prstGeom prst="rect">
            <a:avLst/>
          </a:prstGeom>
          <a:noFill/>
          <a:ln w="9525">
            <a:noFill/>
            <a:miter lim="800000"/>
            <a:headEnd/>
            <a:tailEnd/>
          </a:ln>
        </p:spPr>
        <p:txBody>
          <a:bodyPr lIns="91432" tIns="45718" rIns="91432" bIns="45718">
            <a:spAutoFit/>
          </a:bodyPr>
          <a:lstStyle/>
          <a:p>
            <a:pPr>
              <a:spcBef>
                <a:spcPct val="50000"/>
              </a:spcBef>
            </a:pPr>
            <a:r>
              <a:rPr lang="en-US" i="1" dirty="0">
                <a:solidFill>
                  <a:srgbClr val="CC00CC"/>
                </a:solidFill>
              </a:rPr>
              <a:t>b</a:t>
            </a:r>
            <a:r>
              <a:rPr lang="en-US" i="1" baseline="30000" dirty="0">
                <a:solidFill>
                  <a:srgbClr val="CC00CC"/>
                </a:solidFill>
              </a:rPr>
              <a:t>m</a:t>
            </a:r>
            <a:r>
              <a:rPr lang="en-US" dirty="0"/>
              <a:t> nodes</a:t>
            </a:r>
          </a:p>
        </p:txBody>
      </p:sp>
      <p:sp>
        <p:nvSpPr>
          <p:cNvPr id="24625" name="Oval 49"/>
          <p:cNvSpPr>
            <a:spLocks noChangeArrowheads="1"/>
          </p:cNvSpPr>
          <p:nvPr/>
        </p:nvSpPr>
        <p:spPr bwMode="auto">
          <a:xfrm>
            <a:off x="8140701" y="4473576"/>
            <a:ext cx="179387" cy="179387"/>
          </a:xfrm>
          <a:prstGeom prst="ellipse">
            <a:avLst/>
          </a:prstGeom>
          <a:solidFill>
            <a:schemeClr val="accent1"/>
          </a:solidFill>
          <a:ln w="9525">
            <a:solidFill>
              <a:schemeClr val="tx1"/>
            </a:solidFill>
            <a:round/>
            <a:headEnd/>
            <a:tailEnd/>
          </a:ln>
        </p:spPr>
        <p:txBody>
          <a:bodyPr wrap="none" lIns="91432" tIns="45718" rIns="91432" bIns="45718" anchor="ctr"/>
          <a:lstStyle/>
          <a:p>
            <a:endParaRPr lang="en-US"/>
          </a:p>
        </p:txBody>
      </p:sp>
      <p:sp>
        <p:nvSpPr>
          <p:cNvPr id="24626" name="Oval 50"/>
          <p:cNvSpPr>
            <a:spLocks noChangeArrowheads="1"/>
          </p:cNvSpPr>
          <p:nvPr/>
        </p:nvSpPr>
        <p:spPr bwMode="auto">
          <a:xfrm>
            <a:off x="9193214" y="3397249"/>
            <a:ext cx="179388" cy="179387"/>
          </a:xfrm>
          <a:prstGeom prst="ellipse">
            <a:avLst/>
          </a:prstGeom>
          <a:solidFill>
            <a:srgbClr val="FF9999"/>
          </a:solidFill>
          <a:ln w="9525">
            <a:solidFill>
              <a:schemeClr val="tx1"/>
            </a:solidFill>
            <a:round/>
            <a:headEnd/>
            <a:tailEnd/>
          </a:ln>
        </p:spPr>
        <p:txBody>
          <a:bodyPr wrap="none" lIns="91432" tIns="45718" rIns="91432" bIns="45718" anchor="ctr"/>
          <a:lstStyle/>
          <a:p>
            <a:endParaRPr lang="en-US"/>
          </a:p>
        </p:txBody>
      </p:sp>
      <p:sp>
        <p:nvSpPr>
          <p:cNvPr id="24627" name="Oval 51"/>
          <p:cNvSpPr>
            <a:spLocks noChangeArrowheads="1"/>
          </p:cNvSpPr>
          <p:nvPr/>
        </p:nvSpPr>
        <p:spPr bwMode="auto">
          <a:xfrm>
            <a:off x="8713787" y="3952876"/>
            <a:ext cx="179388" cy="179387"/>
          </a:xfrm>
          <a:prstGeom prst="ellipse">
            <a:avLst/>
          </a:prstGeom>
          <a:solidFill>
            <a:srgbClr val="FF9999"/>
          </a:solidFill>
          <a:ln w="9525">
            <a:solidFill>
              <a:schemeClr val="tx1"/>
            </a:solidFill>
            <a:round/>
            <a:headEnd/>
            <a:tailEnd/>
          </a:ln>
        </p:spPr>
        <p:txBody>
          <a:bodyPr wrap="none" lIns="91432" tIns="45718" rIns="91432" bIns="45718" anchor="ctr"/>
          <a:lstStyle/>
          <a:p>
            <a:endParaRPr lang="en-US"/>
          </a:p>
        </p:txBody>
      </p:sp>
      <p:sp>
        <p:nvSpPr>
          <p:cNvPr id="24631" name="AutoShape 55"/>
          <p:cNvSpPr>
            <a:spLocks/>
          </p:cNvSpPr>
          <p:nvPr/>
        </p:nvSpPr>
        <p:spPr bwMode="auto">
          <a:xfrm>
            <a:off x="6915149" y="1752602"/>
            <a:ext cx="265112" cy="1684337"/>
          </a:xfrm>
          <a:prstGeom prst="leftBrace">
            <a:avLst>
              <a:gd name="adj1" fmla="val 52944"/>
              <a:gd name="adj2" fmla="val 50000"/>
            </a:avLst>
          </a:prstGeom>
          <a:noFill/>
          <a:ln w="9525">
            <a:solidFill>
              <a:schemeClr val="tx1"/>
            </a:solidFill>
            <a:round/>
            <a:headEnd/>
            <a:tailEnd/>
          </a:ln>
        </p:spPr>
        <p:txBody>
          <a:bodyPr wrap="none" lIns="91432" tIns="45718" rIns="91432" bIns="45718" anchor="ctr"/>
          <a:lstStyle/>
          <a:p>
            <a:endParaRPr lang="en-US"/>
          </a:p>
        </p:txBody>
      </p:sp>
      <p:sp>
        <p:nvSpPr>
          <p:cNvPr id="24632" name="Text Box 56"/>
          <p:cNvSpPr txBox="1">
            <a:spLocks noChangeArrowheads="1"/>
          </p:cNvSpPr>
          <p:nvPr/>
        </p:nvSpPr>
        <p:spPr bwMode="auto">
          <a:xfrm>
            <a:off x="5905503" y="2392362"/>
            <a:ext cx="1265237" cy="369328"/>
          </a:xfrm>
          <a:prstGeom prst="rect">
            <a:avLst/>
          </a:prstGeom>
          <a:noFill/>
          <a:ln w="9525">
            <a:noFill/>
            <a:miter lim="800000"/>
            <a:headEnd/>
            <a:tailEnd/>
          </a:ln>
        </p:spPr>
        <p:txBody>
          <a:bodyPr lIns="91432" tIns="45718" rIns="91432" bIns="45718">
            <a:spAutoFit/>
          </a:bodyPr>
          <a:lstStyle/>
          <a:p>
            <a:pPr>
              <a:spcBef>
                <a:spcPct val="50000"/>
              </a:spcBef>
            </a:pPr>
            <a:r>
              <a:rPr lang="en-US" i="1" dirty="0">
                <a:solidFill>
                  <a:srgbClr val="CC00CC"/>
                </a:solidFill>
              </a:rPr>
              <a:t>s</a:t>
            </a:r>
            <a:r>
              <a:rPr lang="en-US" dirty="0"/>
              <a:t> tiers</a:t>
            </a:r>
          </a:p>
        </p:txBody>
      </p:sp>
      <p:sp>
        <p:nvSpPr>
          <p:cNvPr id="24637" name="Text Box 61"/>
          <p:cNvSpPr txBox="1">
            <a:spLocks noChangeArrowheads="1"/>
          </p:cNvSpPr>
          <p:nvPr/>
        </p:nvSpPr>
        <p:spPr bwMode="auto">
          <a:xfrm>
            <a:off x="10401302" y="3179762"/>
            <a:ext cx="1460500" cy="369328"/>
          </a:xfrm>
          <a:prstGeom prst="rect">
            <a:avLst/>
          </a:prstGeom>
          <a:noFill/>
          <a:ln w="9525">
            <a:noFill/>
            <a:miter lim="800000"/>
            <a:headEnd/>
            <a:tailEnd/>
          </a:ln>
        </p:spPr>
        <p:txBody>
          <a:bodyPr lIns="91432" tIns="45718" rIns="91432" bIns="45718">
            <a:spAutoFit/>
          </a:bodyPr>
          <a:lstStyle/>
          <a:p>
            <a:pPr>
              <a:spcBef>
                <a:spcPct val="50000"/>
              </a:spcBef>
            </a:pPr>
            <a:r>
              <a:rPr lang="en-US" i="1" dirty="0" err="1">
                <a:solidFill>
                  <a:srgbClr val="CC00CC"/>
                </a:solidFill>
              </a:rPr>
              <a:t>b</a:t>
            </a:r>
            <a:r>
              <a:rPr lang="en-US" i="1" baseline="30000" dirty="0" err="1">
                <a:solidFill>
                  <a:srgbClr val="CC00CC"/>
                </a:solidFill>
              </a:rPr>
              <a:t>s</a:t>
            </a:r>
            <a:r>
              <a:rPr lang="en-US" dirty="0"/>
              <a:t> nodes</a:t>
            </a:r>
          </a:p>
        </p:txBody>
      </p:sp>
      <p:pic>
        <p:nvPicPr>
          <p:cNvPr id="2" name="Picture 1">
            <a:extLst>
              <a:ext uri="{FF2B5EF4-FFF2-40B4-BE49-F238E27FC236}">
                <a16:creationId xmlns:a16="http://schemas.microsoft.com/office/drawing/2014/main" id="{1B5A1F23-FB82-2041-832B-931F484D0A08}"/>
              </a:ext>
            </a:extLst>
          </p:cNvPr>
          <p:cNvPicPr>
            <a:picLocks noChangeAspect="1"/>
          </p:cNvPicPr>
          <p:nvPr/>
        </p:nvPicPr>
        <p:blipFill>
          <a:blip r:embed="rId3"/>
          <a:stretch>
            <a:fillRect/>
          </a:stretch>
        </p:blipFill>
        <p:spPr>
          <a:xfrm>
            <a:off x="8934450" y="5366816"/>
            <a:ext cx="2927352" cy="408236"/>
          </a:xfrm>
          <a:prstGeom prst="rect">
            <a:avLst/>
          </a:prstGeom>
        </p:spPr>
      </p:pic>
      <p:sp>
        <p:nvSpPr>
          <p:cNvPr id="3" name="Rectangle 2">
            <a:extLst>
              <a:ext uri="{FF2B5EF4-FFF2-40B4-BE49-F238E27FC236}">
                <a16:creationId xmlns:a16="http://schemas.microsoft.com/office/drawing/2014/main" id="{F3212138-64D0-6046-9F32-B2A50ABE7CCD}"/>
              </a:ext>
            </a:extLst>
          </p:cNvPr>
          <p:cNvSpPr/>
          <p:nvPr/>
        </p:nvSpPr>
        <p:spPr>
          <a:xfrm>
            <a:off x="5272392" y="5366816"/>
            <a:ext cx="3711272" cy="369332"/>
          </a:xfrm>
          <a:prstGeom prst="rect">
            <a:avLst/>
          </a:prstGeom>
        </p:spPr>
        <p:txBody>
          <a:bodyPr wrap="none">
            <a:spAutoFit/>
          </a:bodyPr>
          <a:lstStyle/>
          <a:p>
            <a:r>
              <a:rPr lang="en-US" dirty="0">
                <a:latin typeface="Times" pitchFamily="2" charset="0"/>
              </a:rPr>
              <a:t>the total number of nodes generated is</a:t>
            </a:r>
            <a:endParaRPr lang="en-US" dirty="0">
              <a:effectLst/>
              <a:latin typeface="Times" pitchFamily="2" charset="0"/>
            </a:endParaRPr>
          </a:p>
        </p:txBody>
      </p:sp>
      <p:pic>
        <p:nvPicPr>
          <p:cNvPr id="4" name="Picture 3">
            <a:extLst>
              <a:ext uri="{FF2B5EF4-FFF2-40B4-BE49-F238E27FC236}">
                <a16:creationId xmlns:a16="http://schemas.microsoft.com/office/drawing/2014/main" id="{DFCF3411-7474-194A-81E2-D3303B0B55CC}"/>
              </a:ext>
            </a:extLst>
          </p:cNvPr>
          <p:cNvPicPr>
            <a:picLocks noChangeAspect="1"/>
          </p:cNvPicPr>
          <p:nvPr/>
        </p:nvPicPr>
        <p:blipFill>
          <a:blip r:embed="rId4"/>
          <a:stretch>
            <a:fillRect/>
          </a:stretch>
        </p:blipFill>
        <p:spPr>
          <a:xfrm>
            <a:off x="5185590" y="5839537"/>
            <a:ext cx="6749944" cy="7073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281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6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6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6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8">
                                            <p:txEl>
                                              <p:pRg st="8" end="8"/>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8">
                                            <p:txEl>
                                              <p:pRg st="9" end="9"/>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8">
                                            <p:txEl>
                                              <p:pRg st="11" end="1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8">
                                            <p:txEl>
                                              <p:pRg st="12" end="12"/>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802818" grpId="0" animBg="1"/>
      <p:bldP spid="35" grpId="0" animBg="1"/>
      <p:bldP spid="35" grpId="1" animBg="1"/>
      <p:bldP spid="37" grpId="0" animBg="1"/>
      <p:bldP spid="37" grpId="1" animBg="1"/>
      <p:bldP spid="24631" grpId="0" animBg="1"/>
      <p:bldP spid="24632" grpId="0"/>
      <p:bldP spid="24637" grpId="0"/>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56203-4C90-C747-856E-49E666F636D6}"/>
              </a:ext>
            </a:extLst>
          </p:cNvPr>
          <p:cNvSpPr>
            <a:spLocks noGrp="1"/>
          </p:cNvSpPr>
          <p:nvPr>
            <p:ph type="title"/>
          </p:nvPr>
        </p:nvSpPr>
        <p:spPr/>
        <p:txBody>
          <a:bodyPr/>
          <a:lstStyle/>
          <a:p>
            <a:r>
              <a:rPr lang="en-US" dirty="0"/>
              <a:t>BFS Example</a:t>
            </a:r>
          </a:p>
        </p:txBody>
      </p:sp>
      <p:sp>
        <p:nvSpPr>
          <p:cNvPr id="3" name="Content Placeholder 2">
            <a:extLst>
              <a:ext uri="{FF2B5EF4-FFF2-40B4-BE49-F238E27FC236}">
                <a16:creationId xmlns:a16="http://schemas.microsoft.com/office/drawing/2014/main" id="{CA05B7E4-FD72-3F49-AD28-A1FF8E84A95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645B757-0970-9344-ABBF-0372BA2DC683}"/>
              </a:ext>
            </a:extLst>
          </p:cNvPr>
          <p:cNvPicPr>
            <a:picLocks noChangeAspect="1"/>
          </p:cNvPicPr>
          <p:nvPr/>
        </p:nvPicPr>
        <p:blipFill>
          <a:blip r:embed="rId2"/>
          <a:stretch>
            <a:fillRect/>
          </a:stretch>
        </p:blipFill>
        <p:spPr>
          <a:xfrm>
            <a:off x="1136650" y="1143431"/>
            <a:ext cx="9918700" cy="4368800"/>
          </a:xfrm>
          <a:prstGeom prst="rect">
            <a:avLst/>
          </a:prstGeom>
        </p:spPr>
      </p:pic>
      <p:sp>
        <p:nvSpPr>
          <p:cNvPr id="5" name="Rectangle 4">
            <a:extLst>
              <a:ext uri="{FF2B5EF4-FFF2-40B4-BE49-F238E27FC236}">
                <a16:creationId xmlns:a16="http://schemas.microsoft.com/office/drawing/2014/main" id="{B3A0F696-6239-0641-9B6F-77B2E3A1580B}"/>
              </a:ext>
            </a:extLst>
          </p:cNvPr>
          <p:cNvSpPr/>
          <p:nvPr/>
        </p:nvSpPr>
        <p:spPr>
          <a:xfrm>
            <a:off x="399942" y="5391403"/>
            <a:ext cx="6096000" cy="646331"/>
          </a:xfrm>
          <a:prstGeom prst="rect">
            <a:avLst/>
          </a:prstGeom>
        </p:spPr>
        <p:txBody>
          <a:bodyPr>
            <a:spAutoFit/>
          </a:bodyPr>
          <a:lstStyle/>
          <a:p>
            <a:r>
              <a:rPr lang="en-US" dirty="0">
                <a:latin typeface="Times" pitchFamily="2" charset="0"/>
              </a:rPr>
              <a:t>Problem1: the memory requirements are a bigger problem for breadth-first search than is the execution time.</a:t>
            </a:r>
            <a:endParaRPr lang="en-US" dirty="0">
              <a:effectLst/>
              <a:latin typeface="Times" pitchFamily="2" charset="0"/>
            </a:endParaRPr>
          </a:p>
        </p:txBody>
      </p:sp>
      <p:sp>
        <p:nvSpPr>
          <p:cNvPr id="6" name="Rectangle 5">
            <a:extLst>
              <a:ext uri="{FF2B5EF4-FFF2-40B4-BE49-F238E27FC236}">
                <a16:creationId xmlns:a16="http://schemas.microsoft.com/office/drawing/2014/main" id="{6F4BD9F3-9745-144E-AD19-2B6ECE60AB2B}"/>
              </a:ext>
            </a:extLst>
          </p:cNvPr>
          <p:cNvSpPr/>
          <p:nvPr/>
        </p:nvSpPr>
        <p:spPr>
          <a:xfrm>
            <a:off x="7696200" y="5460997"/>
            <a:ext cx="3583032" cy="369332"/>
          </a:xfrm>
          <a:prstGeom prst="rect">
            <a:avLst/>
          </a:prstGeom>
        </p:spPr>
        <p:txBody>
          <a:bodyPr wrap="none">
            <a:spAutoFit/>
          </a:bodyPr>
          <a:lstStyle/>
          <a:p>
            <a:r>
              <a:rPr lang="en-US" dirty="0">
                <a:latin typeface="Times" pitchFamily="2" charset="0"/>
              </a:rPr>
              <a:t>Problem2: time is still a major factor</a:t>
            </a:r>
            <a:endParaRPr lang="en-US" dirty="0">
              <a:effectLst/>
              <a:latin typeface="Times" pitchFamily="2" charset="0"/>
            </a:endParaRPr>
          </a:p>
        </p:txBody>
      </p:sp>
    </p:spTree>
    <p:extLst>
      <p:ext uri="{BB962C8B-B14F-4D97-AF65-F5344CB8AC3E}">
        <p14:creationId xmlns:p14="http://schemas.microsoft.com/office/powerpoint/2010/main" val="32146852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EE2A-B012-1148-986E-B9302B7F66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7A0FFA-9910-EF46-A880-0AAE3F4845A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41EC309-623E-3F47-9DCE-4CAC503F9A86}"/>
              </a:ext>
            </a:extLst>
          </p:cNvPr>
          <p:cNvPicPr>
            <a:picLocks noChangeAspect="1"/>
          </p:cNvPicPr>
          <p:nvPr/>
        </p:nvPicPr>
        <p:blipFill>
          <a:blip r:embed="rId2"/>
          <a:stretch>
            <a:fillRect/>
          </a:stretch>
        </p:blipFill>
        <p:spPr>
          <a:xfrm>
            <a:off x="0" y="114152"/>
            <a:ext cx="12192000" cy="6629696"/>
          </a:xfrm>
          <a:prstGeom prst="rect">
            <a:avLst/>
          </a:prstGeom>
        </p:spPr>
      </p:pic>
    </p:spTree>
    <p:extLst>
      <p:ext uri="{BB962C8B-B14F-4D97-AF65-F5344CB8AC3E}">
        <p14:creationId xmlns:p14="http://schemas.microsoft.com/office/powerpoint/2010/main" val="38303279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3425E-81EB-BD40-9FD8-DB6F7C9E8D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D685B5B-CFF5-4845-A818-6C4125EE281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C6F109E-68DD-684C-947E-38ACBFCCFD39}"/>
              </a:ext>
            </a:extLst>
          </p:cNvPr>
          <p:cNvPicPr>
            <a:picLocks noChangeAspect="1"/>
          </p:cNvPicPr>
          <p:nvPr/>
        </p:nvPicPr>
        <p:blipFill>
          <a:blip r:embed="rId2"/>
          <a:stretch>
            <a:fillRect/>
          </a:stretch>
        </p:blipFill>
        <p:spPr>
          <a:xfrm>
            <a:off x="2730500" y="304800"/>
            <a:ext cx="6731000" cy="6019800"/>
          </a:xfrm>
          <a:prstGeom prst="rect">
            <a:avLst/>
          </a:prstGeom>
        </p:spPr>
      </p:pic>
    </p:spTree>
    <p:extLst>
      <p:ext uri="{BB962C8B-B14F-4D97-AF65-F5344CB8AC3E}">
        <p14:creationId xmlns:p14="http://schemas.microsoft.com/office/powerpoint/2010/main" val="30780188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Quiz: DFS </a:t>
            </a:r>
            <a:r>
              <a:rPr lang="en-US" dirty="0" err="1"/>
              <a:t>vs</a:t>
            </a:r>
            <a:r>
              <a:rPr lang="en-US" dirty="0"/>
              <a:t> BFS</a:t>
            </a:r>
          </a:p>
        </p:txBody>
      </p:sp>
      <p:sp>
        <p:nvSpPr>
          <p:cNvPr id="5" name="Content Placeholder 4"/>
          <p:cNvSpPr>
            <a:spLocks noGrp="1"/>
          </p:cNvSpPr>
          <p:nvPr>
            <p:ph idx="1"/>
          </p:nvPr>
        </p:nvSpPr>
        <p:spPr/>
        <p:txBody>
          <a:bodyPr/>
          <a:lstStyle/>
          <a:p>
            <a:endParaRPr lang="en-US"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63979" y="1619074"/>
            <a:ext cx="4723641" cy="3543652"/>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502779" y="1619535"/>
            <a:ext cx="4723641" cy="3542730"/>
          </a:xfrm>
          <a:prstGeom prst="rect">
            <a:avLst/>
          </a:prstGeom>
          <a:noFill/>
        </p:spPr>
      </p:pic>
    </p:spTree>
    <p:extLst>
      <p:ext uri="{BB962C8B-B14F-4D97-AF65-F5344CB8AC3E}">
        <p14:creationId xmlns:p14="http://schemas.microsoft.com/office/powerpoint/2010/main" val="25967239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8475-424A-5646-8C8B-D11341B953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716B86-92C9-9447-9E24-5D1B8F48952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69EF719-3504-FA47-BFB1-B33D3DBB87C4}"/>
              </a:ext>
            </a:extLst>
          </p:cNvPr>
          <p:cNvPicPr>
            <a:picLocks noChangeAspect="1"/>
          </p:cNvPicPr>
          <p:nvPr/>
        </p:nvPicPr>
        <p:blipFill>
          <a:blip r:embed="rId2"/>
          <a:stretch>
            <a:fillRect/>
          </a:stretch>
        </p:blipFill>
        <p:spPr>
          <a:xfrm>
            <a:off x="0" y="36544"/>
            <a:ext cx="12192000" cy="6784912"/>
          </a:xfrm>
          <a:prstGeom prst="rect">
            <a:avLst/>
          </a:prstGeom>
        </p:spPr>
      </p:pic>
    </p:spTree>
    <p:extLst>
      <p:ext uri="{BB962C8B-B14F-4D97-AF65-F5344CB8AC3E}">
        <p14:creationId xmlns:p14="http://schemas.microsoft.com/office/powerpoint/2010/main" val="30472408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83FCE-DEF7-554F-9474-2CEF09B62A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D9E0E3-BE09-154E-9874-EB5F07F28A6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F943D00-9522-994D-B5F7-57508EA7D82B}"/>
              </a:ext>
            </a:extLst>
          </p:cNvPr>
          <p:cNvPicPr>
            <a:picLocks noChangeAspect="1"/>
          </p:cNvPicPr>
          <p:nvPr/>
        </p:nvPicPr>
        <p:blipFill>
          <a:blip r:embed="rId2"/>
          <a:stretch>
            <a:fillRect/>
          </a:stretch>
        </p:blipFill>
        <p:spPr>
          <a:xfrm>
            <a:off x="0" y="51793"/>
            <a:ext cx="12192000" cy="6754413"/>
          </a:xfrm>
          <a:prstGeom prst="rect">
            <a:avLst/>
          </a:prstGeom>
        </p:spPr>
      </p:pic>
    </p:spTree>
    <p:extLst>
      <p:ext uri="{BB962C8B-B14F-4D97-AF65-F5344CB8AC3E}">
        <p14:creationId xmlns:p14="http://schemas.microsoft.com/office/powerpoint/2010/main" val="23371071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FC1A4-6AB1-EC45-B915-E9F1E9472A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707B81-8D83-5944-8191-236FA8C7910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C8B0A9D-F4E3-1F47-889D-522A4293FDD8}"/>
              </a:ext>
            </a:extLst>
          </p:cNvPr>
          <p:cNvPicPr>
            <a:picLocks noChangeAspect="1"/>
          </p:cNvPicPr>
          <p:nvPr/>
        </p:nvPicPr>
        <p:blipFill>
          <a:blip r:embed="rId2"/>
          <a:stretch>
            <a:fillRect/>
          </a:stretch>
        </p:blipFill>
        <p:spPr>
          <a:xfrm>
            <a:off x="0" y="731"/>
            <a:ext cx="12192000" cy="6856537"/>
          </a:xfrm>
          <a:prstGeom prst="rect">
            <a:avLst/>
          </a:prstGeom>
        </p:spPr>
      </p:pic>
    </p:spTree>
    <p:extLst>
      <p:ext uri="{BB962C8B-B14F-4D97-AF65-F5344CB8AC3E}">
        <p14:creationId xmlns:p14="http://schemas.microsoft.com/office/powerpoint/2010/main" val="24178086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AE9EB-7C0A-4C49-8E90-4C299519691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862B09-1194-E445-AC24-3218C0E1086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5E26BDC-1034-7449-BAA9-11356490CA81}"/>
              </a:ext>
            </a:extLst>
          </p:cNvPr>
          <p:cNvPicPr>
            <a:picLocks noChangeAspect="1"/>
          </p:cNvPicPr>
          <p:nvPr/>
        </p:nvPicPr>
        <p:blipFill>
          <a:blip r:embed="rId2"/>
          <a:stretch>
            <a:fillRect/>
          </a:stretch>
        </p:blipFill>
        <p:spPr>
          <a:xfrm>
            <a:off x="15240" y="0"/>
            <a:ext cx="12161520" cy="6858000"/>
          </a:xfrm>
          <a:prstGeom prst="rect">
            <a:avLst/>
          </a:prstGeom>
        </p:spPr>
      </p:pic>
    </p:spTree>
    <p:extLst>
      <p:ext uri="{BB962C8B-B14F-4D97-AF65-F5344CB8AC3E}">
        <p14:creationId xmlns:p14="http://schemas.microsoft.com/office/powerpoint/2010/main" val="1397354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888F-AF86-7749-9A6A-24AD6E52A1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E48441-C074-9C42-B164-73508D49098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0E84774-EA85-F143-A6DF-0E283E410558}"/>
              </a:ext>
            </a:extLst>
          </p:cNvPr>
          <p:cNvPicPr>
            <a:picLocks noChangeAspect="1"/>
          </p:cNvPicPr>
          <p:nvPr/>
        </p:nvPicPr>
        <p:blipFill>
          <a:blip r:embed="rId2"/>
          <a:stretch>
            <a:fillRect/>
          </a:stretch>
        </p:blipFill>
        <p:spPr>
          <a:xfrm>
            <a:off x="0" y="61359"/>
            <a:ext cx="12192000" cy="6735281"/>
          </a:xfrm>
          <a:prstGeom prst="rect">
            <a:avLst/>
          </a:prstGeom>
        </p:spPr>
      </p:pic>
    </p:spTree>
    <p:extLst>
      <p:ext uri="{BB962C8B-B14F-4D97-AF65-F5344CB8AC3E}">
        <p14:creationId xmlns:p14="http://schemas.microsoft.com/office/powerpoint/2010/main" val="689873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Precompute optimal plan, execute it</a:t>
            </a:r>
          </a:p>
        </p:txBody>
      </p:sp>
      <p:pic>
        <p:nvPicPr>
          <p:cNvPr id="4" name="Lecture2-demo4b-plan-slow-v2.wmv">
            <a:hlinkClick r:id="" action="ppaction://media"/>
            <a:extLst>
              <a:ext uri="{FF2B5EF4-FFF2-40B4-BE49-F238E27FC236}">
                <a16:creationId xmlns:a16="http://schemas.microsoft.com/office/drawing/2014/main" id="{0F749F5D-281A-B449-896D-0F08221AA1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7750" y="1143000"/>
            <a:ext cx="10096500" cy="5715000"/>
          </a:xfrm>
          <a:prstGeom prst="rect">
            <a:avLst/>
          </a:prstGeom>
        </p:spPr>
      </p:pic>
    </p:spTree>
    <p:extLst>
      <p:ext uri="{BB962C8B-B14F-4D97-AF65-F5344CB8AC3E}">
        <p14:creationId xmlns:p14="http://schemas.microsoft.com/office/powerpoint/2010/main" val="30670846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B23DE-E846-4A4C-8248-66FBFBCD23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AA379C-DDC4-F14B-AAC0-0CBEA333DD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8B7399-44A7-E946-B05D-482A66E3C15C}"/>
              </a:ext>
            </a:extLst>
          </p:cNvPr>
          <p:cNvPicPr>
            <a:picLocks noChangeAspect="1"/>
          </p:cNvPicPr>
          <p:nvPr/>
        </p:nvPicPr>
        <p:blipFill>
          <a:blip r:embed="rId2"/>
          <a:stretch>
            <a:fillRect/>
          </a:stretch>
        </p:blipFill>
        <p:spPr>
          <a:xfrm>
            <a:off x="0" y="15240"/>
            <a:ext cx="12192000" cy="6827520"/>
          </a:xfrm>
          <a:prstGeom prst="rect">
            <a:avLst/>
          </a:prstGeom>
        </p:spPr>
      </p:pic>
    </p:spTree>
    <p:extLst>
      <p:ext uri="{BB962C8B-B14F-4D97-AF65-F5344CB8AC3E}">
        <p14:creationId xmlns:p14="http://schemas.microsoft.com/office/powerpoint/2010/main" val="37285532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5C00-2850-7747-88DB-E0E164694B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7C2A57-C8A0-2A42-A9F8-A8DFAB1EB87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BFD1C94-7986-AA45-87A8-79B5013E481F}"/>
              </a:ext>
            </a:extLst>
          </p:cNvPr>
          <p:cNvPicPr>
            <a:picLocks noChangeAspect="1"/>
          </p:cNvPicPr>
          <p:nvPr/>
        </p:nvPicPr>
        <p:blipFill>
          <a:blip r:embed="rId2"/>
          <a:stretch>
            <a:fillRect/>
          </a:stretch>
        </p:blipFill>
        <p:spPr>
          <a:xfrm>
            <a:off x="45849" y="0"/>
            <a:ext cx="12100302" cy="6858000"/>
          </a:xfrm>
          <a:prstGeom prst="rect">
            <a:avLst/>
          </a:prstGeom>
        </p:spPr>
      </p:pic>
    </p:spTree>
    <p:extLst>
      <p:ext uri="{BB962C8B-B14F-4D97-AF65-F5344CB8AC3E}">
        <p14:creationId xmlns:p14="http://schemas.microsoft.com/office/powerpoint/2010/main" val="1343206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57B2-A811-E842-A2CF-769B402309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47A015-37FB-B440-A2FE-CD15067A45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B332B84-6ACB-3447-A947-1F9235956752}"/>
              </a:ext>
            </a:extLst>
          </p:cNvPr>
          <p:cNvPicPr>
            <a:picLocks noChangeAspect="1"/>
          </p:cNvPicPr>
          <p:nvPr/>
        </p:nvPicPr>
        <p:blipFill>
          <a:blip r:embed="rId2"/>
          <a:stretch>
            <a:fillRect/>
          </a:stretch>
        </p:blipFill>
        <p:spPr>
          <a:xfrm>
            <a:off x="43785" y="0"/>
            <a:ext cx="12104429" cy="6858000"/>
          </a:xfrm>
          <a:prstGeom prst="rect">
            <a:avLst/>
          </a:prstGeom>
        </p:spPr>
      </p:pic>
    </p:spTree>
    <p:extLst>
      <p:ext uri="{BB962C8B-B14F-4D97-AF65-F5344CB8AC3E}">
        <p14:creationId xmlns:p14="http://schemas.microsoft.com/office/powerpoint/2010/main" val="33195360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E6D0-E8A1-E741-B5B9-CDA41EDBDC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93A76D-980F-EB47-A272-9BA2F4D43F2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9238D4-FABA-3842-90E6-B8ED8FFA13BE}"/>
              </a:ext>
            </a:extLst>
          </p:cNvPr>
          <p:cNvPicPr>
            <a:picLocks noChangeAspect="1"/>
          </p:cNvPicPr>
          <p:nvPr/>
        </p:nvPicPr>
        <p:blipFill>
          <a:blip r:embed="rId2"/>
          <a:stretch>
            <a:fillRect/>
          </a:stretch>
        </p:blipFill>
        <p:spPr>
          <a:xfrm>
            <a:off x="0" y="7299"/>
            <a:ext cx="12192000" cy="6843402"/>
          </a:xfrm>
          <a:prstGeom prst="rect">
            <a:avLst/>
          </a:prstGeom>
        </p:spPr>
      </p:pic>
    </p:spTree>
    <p:extLst>
      <p:ext uri="{BB962C8B-B14F-4D97-AF65-F5344CB8AC3E}">
        <p14:creationId xmlns:p14="http://schemas.microsoft.com/office/powerpoint/2010/main" val="40469020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8DDDC-ABE7-9B40-A19D-1C2A422A2B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C67C9B-50D7-CA41-9770-B59C6A36B14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F0FE47C-4CFB-0A42-8639-223B90B294BD}"/>
              </a:ext>
            </a:extLst>
          </p:cNvPr>
          <p:cNvPicPr>
            <a:picLocks noChangeAspect="1"/>
          </p:cNvPicPr>
          <p:nvPr/>
        </p:nvPicPr>
        <p:blipFill>
          <a:blip r:embed="rId2"/>
          <a:stretch>
            <a:fillRect/>
          </a:stretch>
        </p:blipFill>
        <p:spPr>
          <a:xfrm>
            <a:off x="0" y="10844"/>
            <a:ext cx="12192000" cy="6836311"/>
          </a:xfrm>
          <a:prstGeom prst="rect">
            <a:avLst/>
          </a:prstGeom>
        </p:spPr>
      </p:pic>
    </p:spTree>
    <p:extLst>
      <p:ext uri="{BB962C8B-B14F-4D97-AF65-F5344CB8AC3E}">
        <p14:creationId xmlns:p14="http://schemas.microsoft.com/office/powerpoint/2010/main" val="6340227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2A57A-B9C5-004E-BDC8-F88A1C0092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24F299-A404-2546-993B-184856422C9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D673EF-9F7B-744D-9494-9C49E65AD53D}"/>
              </a:ext>
            </a:extLst>
          </p:cNvPr>
          <p:cNvPicPr>
            <a:picLocks noChangeAspect="1"/>
          </p:cNvPicPr>
          <p:nvPr/>
        </p:nvPicPr>
        <p:blipFill>
          <a:blip r:embed="rId2"/>
          <a:stretch>
            <a:fillRect/>
          </a:stretch>
        </p:blipFill>
        <p:spPr>
          <a:xfrm>
            <a:off x="0" y="20359"/>
            <a:ext cx="12192000" cy="6817282"/>
          </a:xfrm>
          <a:prstGeom prst="rect">
            <a:avLst/>
          </a:prstGeom>
        </p:spPr>
      </p:pic>
    </p:spTree>
    <p:extLst>
      <p:ext uri="{BB962C8B-B14F-4D97-AF65-F5344CB8AC3E}">
        <p14:creationId xmlns:p14="http://schemas.microsoft.com/office/powerpoint/2010/main" val="7264311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0FC22-1CFF-DB49-BFF9-9BAEFD0A45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4E37FE-D02E-7342-BC7F-038A6F0B52E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7A6BAD-6644-764F-9C57-B5ADE6B8956B}"/>
              </a:ext>
            </a:extLst>
          </p:cNvPr>
          <p:cNvPicPr>
            <a:picLocks noChangeAspect="1"/>
          </p:cNvPicPr>
          <p:nvPr/>
        </p:nvPicPr>
        <p:blipFill>
          <a:blip r:embed="rId2"/>
          <a:stretch>
            <a:fillRect/>
          </a:stretch>
        </p:blipFill>
        <p:spPr>
          <a:xfrm>
            <a:off x="47864" y="0"/>
            <a:ext cx="12096271" cy="6858000"/>
          </a:xfrm>
          <a:prstGeom prst="rect">
            <a:avLst/>
          </a:prstGeom>
        </p:spPr>
      </p:pic>
    </p:spTree>
    <p:extLst>
      <p:ext uri="{BB962C8B-B14F-4D97-AF65-F5344CB8AC3E}">
        <p14:creationId xmlns:p14="http://schemas.microsoft.com/office/powerpoint/2010/main" val="1850953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6286-0BFA-6D4C-8248-6C45EE3E78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DE7B80-1DF3-E04F-8E7E-4923F69DF7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618339A-343E-DC4E-A460-F142AE31227B}"/>
              </a:ext>
            </a:extLst>
          </p:cNvPr>
          <p:cNvPicPr>
            <a:picLocks noChangeAspect="1"/>
          </p:cNvPicPr>
          <p:nvPr/>
        </p:nvPicPr>
        <p:blipFill>
          <a:blip r:embed="rId2"/>
          <a:stretch>
            <a:fillRect/>
          </a:stretch>
        </p:blipFill>
        <p:spPr>
          <a:xfrm>
            <a:off x="0" y="70792"/>
            <a:ext cx="12192000" cy="6716415"/>
          </a:xfrm>
          <a:prstGeom prst="rect">
            <a:avLst/>
          </a:prstGeom>
        </p:spPr>
      </p:pic>
    </p:spTree>
    <p:extLst>
      <p:ext uri="{BB962C8B-B14F-4D97-AF65-F5344CB8AC3E}">
        <p14:creationId xmlns:p14="http://schemas.microsoft.com/office/powerpoint/2010/main" val="8246023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4394B-9C72-B94C-8482-3150C72D5B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FE34A6-DB05-2C49-926B-3115A71C41D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0F97924-39E5-DF4B-A71D-10BBD15FD323}"/>
              </a:ext>
            </a:extLst>
          </p:cNvPr>
          <p:cNvPicPr>
            <a:picLocks noChangeAspect="1"/>
          </p:cNvPicPr>
          <p:nvPr/>
        </p:nvPicPr>
        <p:blipFill>
          <a:blip r:embed="rId2"/>
          <a:stretch>
            <a:fillRect/>
          </a:stretch>
        </p:blipFill>
        <p:spPr>
          <a:xfrm>
            <a:off x="0" y="18488"/>
            <a:ext cx="12192000" cy="6821024"/>
          </a:xfrm>
          <a:prstGeom prst="rect">
            <a:avLst/>
          </a:prstGeom>
        </p:spPr>
      </p:pic>
    </p:spTree>
    <p:extLst>
      <p:ext uri="{BB962C8B-B14F-4D97-AF65-F5344CB8AC3E}">
        <p14:creationId xmlns:p14="http://schemas.microsoft.com/office/powerpoint/2010/main" val="8529937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AE9E-6F3E-DD48-A2CB-0751B6380D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1CA004-8337-AC4E-8AE1-971F6636504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0AF6937-3D81-ED41-BBB7-30D3440C9EBD}"/>
              </a:ext>
            </a:extLst>
          </p:cNvPr>
          <p:cNvPicPr>
            <a:picLocks noChangeAspect="1"/>
          </p:cNvPicPr>
          <p:nvPr/>
        </p:nvPicPr>
        <p:blipFill>
          <a:blip r:embed="rId2"/>
          <a:stretch>
            <a:fillRect/>
          </a:stretch>
        </p:blipFill>
        <p:spPr>
          <a:xfrm>
            <a:off x="25743" y="0"/>
            <a:ext cx="12140514" cy="6858000"/>
          </a:xfrm>
          <a:prstGeom prst="rect">
            <a:avLst/>
          </a:prstGeom>
        </p:spPr>
      </p:pic>
    </p:spTree>
    <p:extLst>
      <p:ext uri="{BB962C8B-B14F-4D97-AF65-F5344CB8AC3E}">
        <p14:creationId xmlns:p14="http://schemas.microsoft.com/office/powerpoint/2010/main" val="3770458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t>Search Problems</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35164" y="1144408"/>
            <a:ext cx="8524096" cy="5226409"/>
          </a:xfrm>
          <a:prstGeom prst="rect">
            <a:avLst/>
          </a:prstGeom>
          <a:noFill/>
        </p:spPr>
      </p:pic>
    </p:spTree>
    <p:extLst>
      <p:ext uri="{BB962C8B-B14F-4D97-AF65-F5344CB8AC3E}">
        <p14:creationId xmlns:p14="http://schemas.microsoft.com/office/powerpoint/2010/main" val="8939843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Quiz: DFS </a:t>
            </a:r>
            <a:r>
              <a:rPr lang="en-US" dirty="0" err="1"/>
              <a:t>vs</a:t>
            </a:r>
            <a:r>
              <a:rPr lang="en-US" dirty="0"/>
              <a:t> BFS</a:t>
            </a:r>
          </a:p>
        </p:txBody>
      </p:sp>
      <p:sp>
        <p:nvSpPr>
          <p:cNvPr id="25603" name="Rectangle 3"/>
          <p:cNvSpPr>
            <a:spLocks noGrp="1" noChangeArrowheads="1"/>
          </p:cNvSpPr>
          <p:nvPr>
            <p:ph idx="1"/>
          </p:nvPr>
        </p:nvSpPr>
        <p:spPr>
          <a:xfrm>
            <a:off x="2971800" y="1397003"/>
            <a:ext cx="8813800" cy="4729164"/>
          </a:xfrm>
        </p:spPr>
        <p:txBody>
          <a:bodyPr/>
          <a:lstStyle/>
          <a:p>
            <a:pPr eaLnBrk="1" hangingPunct="1"/>
            <a:endParaRPr lang="en-US" dirty="0"/>
          </a:p>
          <a:p>
            <a:pPr eaLnBrk="1" hangingPunct="1"/>
            <a:r>
              <a:rPr lang="en-US" dirty="0"/>
              <a:t>When will BFS outperform DFS?</a:t>
            </a:r>
          </a:p>
          <a:p>
            <a:pPr eaLnBrk="1" hangingPunct="1"/>
            <a:endParaRPr lang="en-US" dirty="0"/>
          </a:p>
          <a:p>
            <a:pPr eaLnBrk="1" hangingPunct="1"/>
            <a:endParaRPr lang="en-US" dirty="0"/>
          </a:p>
          <a:p>
            <a:pPr eaLnBrk="1" hangingPunct="1"/>
            <a:r>
              <a:rPr lang="en-US" dirty="0"/>
              <a:t>When will DFS outperform BFS?</a:t>
            </a:r>
          </a:p>
        </p:txBody>
      </p:sp>
    </p:spTree>
    <p:extLst>
      <p:ext uri="{BB962C8B-B14F-4D97-AF65-F5344CB8AC3E}">
        <p14:creationId xmlns:p14="http://schemas.microsoft.com/office/powerpoint/2010/main" val="416395665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Freeform 2"/>
          <p:cNvSpPr>
            <a:spLocks/>
          </p:cNvSpPr>
          <p:nvPr/>
        </p:nvSpPr>
        <p:spPr bwMode="auto">
          <a:xfrm>
            <a:off x="9250359" y="2112965"/>
            <a:ext cx="965200" cy="82867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endParaRPr lang="en-US"/>
          </a:p>
        </p:txBody>
      </p:sp>
      <p:sp>
        <p:nvSpPr>
          <p:cNvPr id="821251" name="Freeform 3"/>
          <p:cNvSpPr>
            <a:spLocks/>
          </p:cNvSpPr>
          <p:nvPr/>
        </p:nvSpPr>
        <p:spPr bwMode="auto">
          <a:xfrm>
            <a:off x="8866184" y="2112968"/>
            <a:ext cx="1725613" cy="147002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endParaRPr lang="en-US"/>
          </a:p>
        </p:txBody>
      </p:sp>
      <p:sp>
        <p:nvSpPr>
          <p:cNvPr id="821252" name="Freeform 4"/>
          <p:cNvSpPr>
            <a:spLocks/>
          </p:cNvSpPr>
          <p:nvPr/>
        </p:nvSpPr>
        <p:spPr bwMode="auto">
          <a:xfrm>
            <a:off x="9070978" y="2119313"/>
            <a:ext cx="1323975" cy="1162051"/>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endParaRPr lang="en-US"/>
          </a:p>
        </p:txBody>
      </p:sp>
      <p:sp>
        <p:nvSpPr>
          <p:cNvPr id="26629" name="Rectangle 5"/>
          <p:cNvSpPr>
            <a:spLocks noGrp="1" noChangeArrowheads="1"/>
          </p:cNvSpPr>
          <p:nvPr>
            <p:ph type="title"/>
          </p:nvPr>
        </p:nvSpPr>
        <p:spPr/>
        <p:txBody>
          <a:bodyPr/>
          <a:lstStyle/>
          <a:p>
            <a:pPr eaLnBrk="1" hangingPunct="1"/>
            <a:r>
              <a:rPr lang="en-US"/>
              <a:t>Iterative Deepening</a:t>
            </a:r>
          </a:p>
        </p:txBody>
      </p:sp>
      <p:sp>
        <p:nvSpPr>
          <p:cNvPr id="26679" name="Freeform 55"/>
          <p:cNvSpPr>
            <a:spLocks/>
          </p:cNvSpPr>
          <p:nvPr/>
        </p:nvSpPr>
        <p:spPr bwMode="auto">
          <a:xfrm>
            <a:off x="8274051" y="2093912"/>
            <a:ext cx="2927351" cy="2554288"/>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2" tIns="45718" rIns="91432" bIns="45718"/>
          <a:lstStyle/>
          <a:p>
            <a:endParaRPr lang="en-US"/>
          </a:p>
        </p:txBody>
      </p:sp>
      <p:sp>
        <p:nvSpPr>
          <p:cNvPr id="26680" name="Oval 56"/>
          <p:cNvSpPr>
            <a:spLocks noChangeArrowheads="1"/>
          </p:cNvSpPr>
          <p:nvPr/>
        </p:nvSpPr>
        <p:spPr bwMode="auto">
          <a:xfrm>
            <a:off x="9628187" y="2024063"/>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endParaRPr lang="en-US"/>
          </a:p>
        </p:txBody>
      </p:sp>
      <p:sp>
        <p:nvSpPr>
          <p:cNvPr id="26681" name="Oval 57"/>
          <p:cNvSpPr>
            <a:spLocks noChangeArrowheads="1"/>
          </p:cNvSpPr>
          <p:nvPr/>
        </p:nvSpPr>
        <p:spPr bwMode="auto">
          <a:xfrm>
            <a:off x="9396411" y="2449515"/>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endParaRPr lang="en-US"/>
          </a:p>
        </p:txBody>
      </p:sp>
      <p:sp>
        <p:nvSpPr>
          <p:cNvPr id="26682" name="Oval 58"/>
          <p:cNvSpPr>
            <a:spLocks noChangeArrowheads="1"/>
          </p:cNvSpPr>
          <p:nvPr/>
        </p:nvSpPr>
        <p:spPr bwMode="auto">
          <a:xfrm>
            <a:off x="9872659" y="2439987"/>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endParaRPr lang="en-US"/>
          </a:p>
        </p:txBody>
      </p:sp>
      <p:sp>
        <p:nvSpPr>
          <p:cNvPr id="26683" name="Text Box 59"/>
          <p:cNvSpPr txBox="1">
            <a:spLocks noChangeArrowheads="1"/>
          </p:cNvSpPr>
          <p:nvPr/>
        </p:nvSpPr>
        <p:spPr bwMode="auto">
          <a:xfrm>
            <a:off x="9526589" y="2300291"/>
            <a:ext cx="274639" cy="369328"/>
          </a:xfrm>
          <a:prstGeom prst="rect">
            <a:avLst/>
          </a:prstGeom>
          <a:noFill/>
          <a:ln w="9525">
            <a:noFill/>
            <a:miter lim="800000"/>
            <a:headEnd/>
            <a:tailEnd/>
          </a:ln>
        </p:spPr>
        <p:txBody>
          <a:bodyPr lIns="91432" tIns="45718" rIns="91432" bIns="45718">
            <a:spAutoFit/>
          </a:bodyPr>
          <a:lstStyle/>
          <a:p>
            <a:pPr>
              <a:spcBef>
                <a:spcPct val="50000"/>
              </a:spcBef>
            </a:pPr>
            <a:r>
              <a:rPr lang="en-US"/>
              <a:t>…</a:t>
            </a:r>
          </a:p>
        </p:txBody>
      </p:sp>
      <p:sp>
        <p:nvSpPr>
          <p:cNvPr id="26684" name="Freeform 60"/>
          <p:cNvSpPr>
            <a:spLocks/>
          </p:cNvSpPr>
          <p:nvPr/>
        </p:nvSpPr>
        <p:spPr bwMode="auto">
          <a:xfrm>
            <a:off x="9509123" y="2254251"/>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2" tIns="45718" rIns="91432" bIns="45718"/>
          <a:lstStyle/>
          <a:p>
            <a:endParaRPr lang="en-US"/>
          </a:p>
        </p:txBody>
      </p:sp>
      <p:sp>
        <p:nvSpPr>
          <p:cNvPr id="26685" name="Text Box 61"/>
          <p:cNvSpPr txBox="1">
            <a:spLocks noChangeArrowheads="1"/>
          </p:cNvSpPr>
          <p:nvPr/>
        </p:nvSpPr>
        <p:spPr bwMode="auto">
          <a:xfrm>
            <a:off x="9910761" y="2052639"/>
            <a:ext cx="298451" cy="369328"/>
          </a:xfrm>
          <a:prstGeom prst="rect">
            <a:avLst/>
          </a:prstGeom>
          <a:noFill/>
          <a:ln w="9525">
            <a:noFill/>
            <a:miter lim="800000"/>
            <a:headEnd/>
            <a:tailEnd/>
          </a:ln>
        </p:spPr>
        <p:txBody>
          <a:bodyPr lIns="91432" tIns="45718" rIns="91432" bIns="45718">
            <a:spAutoFit/>
          </a:bodyPr>
          <a:lstStyle/>
          <a:p>
            <a:pPr>
              <a:spcBef>
                <a:spcPct val="50000"/>
              </a:spcBef>
            </a:pPr>
            <a:r>
              <a:rPr lang="en-US" i="1" dirty="0">
                <a:solidFill>
                  <a:srgbClr val="CC00CC"/>
                </a:solidFill>
              </a:rPr>
              <a:t>b</a:t>
            </a:r>
          </a:p>
        </p:txBody>
      </p:sp>
      <p:sp>
        <p:nvSpPr>
          <p:cNvPr id="26686" name="Oval 62"/>
          <p:cNvSpPr>
            <a:spLocks noChangeArrowheads="1"/>
          </p:cNvSpPr>
          <p:nvPr/>
        </p:nvSpPr>
        <p:spPr bwMode="auto">
          <a:xfrm>
            <a:off x="10120311" y="3489325"/>
            <a:ext cx="179388" cy="179387"/>
          </a:xfrm>
          <a:prstGeom prst="ellipse">
            <a:avLst/>
          </a:prstGeom>
          <a:solidFill>
            <a:srgbClr val="FF9999"/>
          </a:solidFill>
          <a:ln w="9525">
            <a:solidFill>
              <a:schemeClr val="tx1"/>
            </a:solidFill>
            <a:round/>
            <a:headEnd/>
            <a:tailEnd/>
          </a:ln>
        </p:spPr>
        <p:txBody>
          <a:bodyPr wrap="none" lIns="91432" tIns="45718" rIns="91432" bIns="45718" anchor="ctr"/>
          <a:lstStyle/>
          <a:p>
            <a:endParaRPr lang="en-US"/>
          </a:p>
        </p:txBody>
      </p:sp>
      <p:sp>
        <p:nvSpPr>
          <p:cNvPr id="821312" name="Freeform 64"/>
          <p:cNvSpPr>
            <a:spLocks/>
          </p:cNvSpPr>
          <p:nvPr/>
        </p:nvSpPr>
        <p:spPr bwMode="auto">
          <a:xfrm>
            <a:off x="9472614" y="2119315"/>
            <a:ext cx="511175" cy="41910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endParaRPr lang="en-US"/>
          </a:p>
        </p:txBody>
      </p:sp>
      <p:sp>
        <p:nvSpPr>
          <p:cNvPr id="30" name="Content Placeholder 29"/>
          <p:cNvSpPr>
            <a:spLocks noGrp="1"/>
          </p:cNvSpPr>
          <p:nvPr>
            <p:ph idx="1"/>
          </p:nvPr>
        </p:nvSpPr>
        <p:spPr>
          <a:xfrm>
            <a:off x="406400" y="1397003"/>
            <a:ext cx="6908800" cy="4729164"/>
          </a:xfrm>
        </p:spPr>
        <p:txBody>
          <a:bodyPr/>
          <a:lstStyle/>
          <a:p>
            <a:r>
              <a:rPr lang="en-US" sz="2800" dirty="0"/>
              <a:t>Idea: get DFS’s space advantage with BFS’s time / shallow-solution advantages</a:t>
            </a:r>
          </a:p>
          <a:p>
            <a:pPr lvl="1"/>
            <a:r>
              <a:rPr lang="en-US" sz="2400" dirty="0"/>
              <a:t>Run a DFS with depth limit 1.  If no solution…</a:t>
            </a:r>
          </a:p>
          <a:p>
            <a:pPr lvl="1"/>
            <a:r>
              <a:rPr lang="en-US" sz="2400" dirty="0"/>
              <a:t>Run a DFS with depth limit 2.  If no solution…</a:t>
            </a:r>
          </a:p>
          <a:p>
            <a:pPr lvl="1"/>
            <a:r>
              <a:rPr lang="en-US" sz="2400" dirty="0"/>
              <a:t>Run a DFS with depth limit 3.  …..</a:t>
            </a:r>
          </a:p>
          <a:p>
            <a:pPr lvl="1"/>
            <a:endParaRPr lang="en-US" sz="2400" dirty="0"/>
          </a:p>
          <a:p>
            <a:r>
              <a:rPr lang="en-US" sz="2800" dirty="0"/>
              <a:t>Isn’t that wastefully redundant?</a:t>
            </a:r>
          </a:p>
          <a:p>
            <a:pPr lvl="1"/>
            <a:r>
              <a:rPr lang="en-US" sz="2400" dirty="0"/>
              <a:t>Generally most work happens in the lowest level searched, so not so bad!</a:t>
            </a:r>
          </a:p>
          <a:p>
            <a:pPr lvl="1"/>
            <a:endParaRPr lang="en-US" sz="2400" dirty="0"/>
          </a:p>
        </p:txBody>
      </p:sp>
    </p:spTree>
    <p:extLst>
      <p:ext uri="{BB962C8B-B14F-4D97-AF65-F5344CB8AC3E}">
        <p14:creationId xmlns:p14="http://schemas.microsoft.com/office/powerpoint/2010/main" val="3568834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13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212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12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12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250" grpId="0" animBg="1"/>
      <p:bldP spid="821251" grpId="0" animBg="1"/>
      <p:bldP spid="821252" grpId="0" animBg="1"/>
      <p:bldP spid="82131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9768B-32DF-464D-BE51-6E7E30D8FF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7EBCB5-AFB3-AF40-AC3D-E491FD4EA52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F64A4B9-0ED8-1145-A810-163C44A67AE0}"/>
              </a:ext>
            </a:extLst>
          </p:cNvPr>
          <p:cNvPicPr>
            <a:picLocks noChangeAspect="1"/>
          </p:cNvPicPr>
          <p:nvPr/>
        </p:nvPicPr>
        <p:blipFill>
          <a:blip r:embed="rId2"/>
          <a:stretch>
            <a:fillRect/>
          </a:stretch>
        </p:blipFill>
        <p:spPr>
          <a:xfrm>
            <a:off x="2640252" y="0"/>
            <a:ext cx="6911495" cy="6858000"/>
          </a:xfrm>
          <a:prstGeom prst="rect">
            <a:avLst/>
          </a:prstGeom>
        </p:spPr>
      </p:pic>
    </p:spTree>
    <p:extLst>
      <p:ext uri="{BB962C8B-B14F-4D97-AF65-F5344CB8AC3E}">
        <p14:creationId xmlns:p14="http://schemas.microsoft.com/office/powerpoint/2010/main" val="36063481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F661E-67BD-2C46-8D92-4C2FB3CCD2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8965D7-F0A6-A34B-A4A2-327CF7B790D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36E16F7-7E27-7D4A-A34F-7FC44AB12F9F}"/>
              </a:ext>
            </a:extLst>
          </p:cNvPr>
          <p:cNvPicPr>
            <a:picLocks noChangeAspect="1"/>
          </p:cNvPicPr>
          <p:nvPr/>
        </p:nvPicPr>
        <p:blipFill>
          <a:blip r:embed="rId2"/>
          <a:stretch>
            <a:fillRect/>
          </a:stretch>
        </p:blipFill>
        <p:spPr>
          <a:xfrm>
            <a:off x="959388" y="1316311"/>
            <a:ext cx="5168900" cy="4787900"/>
          </a:xfrm>
          <a:prstGeom prst="rect">
            <a:avLst/>
          </a:prstGeom>
        </p:spPr>
      </p:pic>
      <p:pic>
        <p:nvPicPr>
          <p:cNvPr id="5" name="Picture 4">
            <a:extLst>
              <a:ext uri="{FF2B5EF4-FFF2-40B4-BE49-F238E27FC236}">
                <a16:creationId xmlns:a16="http://schemas.microsoft.com/office/drawing/2014/main" id="{60D99F89-88D2-6743-A499-4CAE592C7ACB}"/>
              </a:ext>
            </a:extLst>
          </p:cNvPr>
          <p:cNvPicPr>
            <a:picLocks noChangeAspect="1"/>
          </p:cNvPicPr>
          <p:nvPr/>
        </p:nvPicPr>
        <p:blipFill>
          <a:blip r:embed="rId3"/>
          <a:stretch>
            <a:fillRect/>
          </a:stretch>
        </p:blipFill>
        <p:spPr>
          <a:xfrm>
            <a:off x="6652862" y="1316311"/>
            <a:ext cx="4987722" cy="2552700"/>
          </a:xfrm>
          <a:prstGeom prst="rect">
            <a:avLst/>
          </a:prstGeom>
        </p:spPr>
      </p:pic>
    </p:spTree>
    <p:extLst>
      <p:ext uri="{BB962C8B-B14F-4D97-AF65-F5344CB8AC3E}">
        <p14:creationId xmlns:p14="http://schemas.microsoft.com/office/powerpoint/2010/main" val="37615087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Cost Search</a:t>
            </a: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5520" y="548640"/>
            <a:ext cx="7802880" cy="5852160"/>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441580" y="3408366"/>
            <a:ext cx="6716713" cy="3349625"/>
            <a:chOff x="657" y="2180"/>
            <a:chExt cx="4231" cy="2110"/>
          </a:xfrm>
        </p:grpSpPr>
        <p:sp>
          <p:nvSpPr>
            <p:cNvPr id="28823" name="Freeform 3"/>
            <p:cNvSpPr>
              <a:spLocks/>
            </p:cNvSpPr>
            <p:nvPr/>
          </p:nvSpPr>
          <p:spPr bwMode="auto">
            <a:xfrm>
              <a:off x="2261" y="2180"/>
              <a:ext cx="1938" cy="221"/>
            </a:xfrm>
            <a:custGeom>
              <a:avLst/>
              <a:gdLst>
                <a:gd name="T0" fmla="*/ 1938 w 1938"/>
                <a:gd name="T1" fmla="*/ 0 h 221"/>
                <a:gd name="T2" fmla="*/ 1066 w 1938"/>
                <a:gd name="T3" fmla="*/ 210 h 221"/>
                <a:gd name="T4" fmla="*/ 662 w 1938"/>
                <a:gd name="T5" fmla="*/ 221 h 221"/>
                <a:gd name="T6" fmla="*/ 0 w 1938"/>
                <a:gd name="T7" fmla="*/ 32 h 221"/>
                <a:gd name="T8" fmla="*/ 0 60000 65536"/>
                <a:gd name="T9" fmla="*/ 0 60000 65536"/>
                <a:gd name="T10" fmla="*/ 0 60000 65536"/>
                <a:gd name="T11" fmla="*/ 0 60000 65536"/>
                <a:gd name="T12" fmla="*/ 0 w 1938"/>
                <a:gd name="T13" fmla="*/ 0 h 221"/>
                <a:gd name="T14" fmla="*/ 1938 w 1938"/>
                <a:gd name="T15" fmla="*/ 221 h 221"/>
              </a:gdLst>
              <a:ahLst/>
              <a:cxnLst>
                <a:cxn ang="T8">
                  <a:pos x="T0" y="T1"/>
                </a:cxn>
                <a:cxn ang="T9">
                  <a:pos x="T2" y="T3"/>
                </a:cxn>
                <a:cxn ang="T10">
                  <a:pos x="T4" y="T5"/>
                </a:cxn>
                <a:cxn ang="T11">
                  <a:pos x="T6" y="T7"/>
                </a:cxn>
              </a:cxnLst>
              <a:rect l="T12" t="T13" r="T14" b="T15"/>
              <a:pathLst>
                <a:path w="1938" h="221">
                  <a:moveTo>
                    <a:pt x="1938" y="0"/>
                  </a:moveTo>
                  <a:lnTo>
                    <a:pt x="1066" y="210"/>
                  </a:lnTo>
                  <a:lnTo>
                    <a:pt x="662" y="221"/>
                  </a:lnTo>
                  <a:lnTo>
                    <a:pt x="0" y="32"/>
                  </a:lnTo>
                </a:path>
              </a:pathLst>
            </a:custGeom>
            <a:solidFill>
              <a:srgbClr val="FF3300">
                <a:alpha val="20000"/>
              </a:srgbClr>
            </a:solidFill>
            <a:ln w="9525">
              <a:noFill/>
              <a:round/>
              <a:headEnd/>
              <a:tailEnd/>
            </a:ln>
          </p:spPr>
          <p:txBody>
            <a:bodyPr/>
            <a:lstStyle/>
            <a:p>
              <a:endParaRPr lang="en-US"/>
            </a:p>
          </p:txBody>
        </p:sp>
        <p:sp>
          <p:nvSpPr>
            <p:cNvPr id="28824" name="Freeform 4"/>
            <p:cNvSpPr>
              <a:spLocks/>
            </p:cNvSpPr>
            <p:nvPr/>
          </p:nvSpPr>
          <p:spPr bwMode="auto">
            <a:xfrm>
              <a:off x="657" y="2180"/>
              <a:ext cx="4231" cy="1271"/>
            </a:xfrm>
            <a:custGeom>
              <a:avLst/>
              <a:gdLst>
                <a:gd name="T0" fmla="*/ 4231 w 4231"/>
                <a:gd name="T1" fmla="*/ 32 h 1271"/>
                <a:gd name="T2" fmla="*/ 4150 w 4231"/>
                <a:gd name="T3" fmla="*/ 479 h 1271"/>
                <a:gd name="T4" fmla="*/ 3510 w 4231"/>
                <a:gd name="T5" fmla="*/ 544 h 1271"/>
                <a:gd name="T6" fmla="*/ 2853 w 4231"/>
                <a:gd name="T7" fmla="*/ 232 h 1271"/>
                <a:gd name="T8" fmla="*/ 2212 w 4231"/>
                <a:gd name="T9" fmla="*/ 285 h 1271"/>
                <a:gd name="T10" fmla="*/ 1846 w 4231"/>
                <a:gd name="T11" fmla="*/ 818 h 1271"/>
                <a:gd name="T12" fmla="*/ 1405 w 4231"/>
                <a:gd name="T13" fmla="*/ 824 h 1271"/>
                <a:gd name="T14" fmla="*/ 1259 w 4231"/>
                <a:gd name="T15" fmla="*/ 608 h 1271"/>
                <a:gd name="T16" fmla="*/ 942 w 4231"/>
                <a:gd name="T17" fmla="*/ 598 h 1271"/>
                <a:gd name="T18" fmla="*/ 845 w 4231"/>
                <a:gd name="T19" fmla="*/ 1179 h 1271"/>
                <a:gd name="T20" fmla="*/ 350 w 4231"/>
                <a:gd name="T21" fmla="*/ 1271 h 1271"/>
                <a:gd name="T22" fmla="*/ 0 w 4231"/>
                <a:gd name="T23" fmla="*/ 189 h 1271"/>
                <a:gd name="T24" fmla="*/ 1604 w 4231"/>
                <a:gd name="T25" fmla="*/ 27 h 1271"/>
                <a:gd name="T26" fmla="*/ 2234 w 4231"/>
                <a:gd name="T27" fmla="*/ 210 h 1271"/>
                <a:gd name="T28" fmla="*/ 2654 w 4231"/>
                <a:gd name="T29" fmla="*/ 216 h 1271"/>
                <a:gd name="T30" fmla="*/ 3526 w 4231"/>
                <a:gd name="T31" fmla="*/ 0 h 1271"/>
                <a:gd name="T32" fmla="*/ 4226 w 4231"/>
                <a:gd name="T33" fmla="*/ 27 h 12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31"/>
                <a:gd name="T52" fmla="*/ 0 h 1271"/>
                <a:gd name="T53" fmla="*/ 4231 w 4231"/>
                <a:gd name="T54" fmla="*/ 1271 h 12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31" h="1271">
                  <a:moveTo>
                    <a:pt x="4231" y="32"/>
                  </a:moveTo>
                  <a:lnTo>
                    <a:pt x="4150" y="479"/>
                  </a:lnTo>
                  <a:lnTo>
                    <a:pt x="3510" y="544"/>
                  </a:lnTo>
                  <a:lnTo>
                    <a:pt x="2853" y="232"/>
                  </a:lnTo>
                  <a:lnTo>
                    <a:pt x="2212" y="285"/>
                  </a:lnTo>
                  <a:lnTo>
                    <a:pt x="1846" y="818"/>
                  </a:lnTo>
                  <a:lnTo>
                    <a:pt x="1405" y="824"/>
                  </a:lnTo>
                  <a:lnTo>
                    <a:pt x="1259" y="608"/>
                  </a:lnTo>
                  <a:lnTo>
                    <a:pt x="942" y="598"/>
                  </a:lnTo>
                  <a:lnTo>
                    <a:pt x="845" y="1179"/>
                  </a:lnTo>
                  <a:lnTo>
                    <a:pt x="350" y="1271"/>
                  </a:lnTo>
                  <a:lnTo>
                    <a:pt x="0" y="189"/>
                  </a:lnTo>
                  <a:lnTo>
                    <a:pt x="1604" y="27"/>
                  </a:lnTo>
                  <a:lnTo>
                    <a:pt x="2234" y="210"/>
                  </a:lnTo>
                  <a:lnTo>
                    <a:pt x="2654" y="216"/>
                  </a:lnTo>
                  <a:lnTo>
                    <a:pt x="3526" y="0"/>
                  </a:lnTo>
                  <a:lnTo>
                    <a:pt x="4226" y="27"/>
                  </a:lnTo>
                </a:path>
              </a:pathLst>
            </a:custGeom>
            <a:solidFill>
              <a:srgbClr val="FF9900">
                <a:alpha val="20000"/>
              </a:srgbClr>
            </a:solidFill>
            <a:ln w="9525">
              <a:noFill/>
              <a:round/>
              <a:headEnd/>
              <a:tailEnd/>
            </a:ln>
          </p:spPr>
          <p:txBody>
            <a:bodyPr/>
            <a:lstStyle/>
            <a:p>
              <a:endParaRPr lang="en-US"/>
            </a:p>
          </p:txBody>
        </p:sp>
        <p:sp>
          <p:nvSpPr>
            <p:cNvPr id="28825" name="Freeform 5"/>
            <p:cNvSpPr>
              <a:spLocks/>
            </p:cNvSpPr>
            <p:nvPr/>
          </p:nvSpPr>
          <p:spPr bwMode="auto">
            <a:xfrm>
              <a:off x="1007" y="2396"/>
              <a:ext cx="3789" cy="1313"/>
            </a:xfrm>
            <a:custGeom>
              <a:avLst/>
              <a:gdLst>
                <a:gd name="T0" fmla="*/ 3789 w 3789"/>
                <a:gd name="T1" fmla="*/ 269 h 1313"/>
                <a:gd name="T2" fmla="*/ 3784 w 3789"/>
                <a:gd name="T3" fmla="*/ 323 h 1313"/>
                <a:gd name="T4" fmla="*/ 3160 w 3789"/>
                <a:gd name="T5" fmla="*/ 387 h 1313"/>
                <a:gd name="T6" fmla="*/ 2072 w 3789"/>
                <a:gd name="T7" fmla="*/ 312 h 1313"/>
                <a:gd name="T8" fmla="*/ 1733 w 3789"/>
                <a:gd name="T9" fmla="*/ 635 h 1313"/>
                <a:gd name="T10" fmla="*/ 1668 w 3789"/>
                <a:gd name="T11" fmla="*/ 1302 h 1313"/>
                <a:gd name="T12" fmla="*/ 1270 w 3789"/>
                <a:gd name="T13" fmla="*/ 1313 h 1313"/>
                <a:gd name="T14" fmla="*/ 1152 w 3789"/>
                <a:gd name="T15" fmla="*/ 683 h 1313"/>
                <a:gd name="T16" fmla="*/ 920 w 3789"/>
                <a:gd name="T17" fmla="*/ 602 h 1313"/>
                <a:gd name="T18" fmla="*/ 818 w 3789"/>
                <a:gd name="T19" fmla="*/ 403 h 1313"/>
                <a:gd name="T20" fmla="*/ 608 w 3789"/>
                <a:gd name="T21" fmla="*/ 398 h 1313"/>
                <a:gd name="T22" fmla="*/ 516 w 3789"/>
                <a:gd name="T23" fmla="*/ 1012 h 1313"/>
                <a:gd name="T24" fmla="*/ 0 w 3789"/>
                <a:gd name="T25" fmla="*/ 1125 h 1313"/>
                <a:gd name="T26" fmla="*/ 0 w 3789"/>
                <a:gd name="T27" fmla="*/ 1049 h 1313"/>
                <a:gd name="T28" fmla="*/ 490 w 3789"/>
                <a:gd name="T29" fmla="*/ 958 h 1313"/>
                <a:gd name="T30" fmla="*/ 592 w 3789"/>
                <a:gd name="T31" fmla="*/ 376 h 1313"/>
                <a:gd name="T32" fmla="*/ 920 w 3789"/>
                <a:gd name="T33" fmla="*/ 387 h 1313"/>
                <a:gd name="T34" fmla="*/ 1049 w 3789"/>
                <a:gd name="T35" fmla="*/ 608 h 1313"/>
                <a:gd name="T36" fmla="*/ 1496 w 3789"/>
                <a:gd name="T37" fmla="*/ 597 h 1313"/>
                <a:gd name="T38" fmla="*/ 1857 w 3789"/>
                <a:gd name="T39" fmla="*/ 69 h 1313"/>
                <a:gd name="T40" fmla="*/ 2497 w 3789"/>
                <a:gd name="T41" fmla="*/ 0 h 1313"/>
                <a:gd name="T42" fmla="*/ 3170 w 3789"/>
                <a:gd name="T43" fmla="*/ 328 h 1313"/>
                <a:gd name="T44" fmla="*/ 3789 w 3789"/>
                <a:gd name="T45" fmla="*/ 269 h 13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789"/>
                <a:gd name="T70" fmla="*/ 0 h 1313"/>
                <a:gd name="T71" fmla="*/ 3789 w 3789"/>
                <a:gd name="T72" fmla="*/ 1313 h 13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789" h="1313">
                  <a:moveTo>
                    <a:pt x="3789" y="269"/>
                  </a:moveTo>
                  <a:lnTo>
                    <a:pt x="3784" y="323"/>
                  </a:lnTo>
                  <a:lnTo>
                    <a:pt x="3160" y="387"/>
                  </a:lnTo>
                  <a:lnTo>
                    <a:pt x="2072" y="312"/>
                  </a:lnTo>
                  <a:lnTo>
                    <a:pt x="1733" y="635"/>
                  </a:lnTo>
                  <a:lnTo>
                    <a:pt x="1668" y="1302"/>
                  </a:lnTo>
                  <a:lnTo>
                    <a:pt x="1270" y="1313"/>
                  </a:lnTo>
                  <a:lnTo>
                    <a:pt x="1152" y="683"/>
                  </a:lnTo>
                  <a:lnTo>
                    <a:pt x="920" y="602"/>
                  </a:lnTo>
                  <a:lnTo>
                    <a:pt x="818" y="403"/>
                  </a:lnTo>
                  <a:lnTo>
                    <a:pt x="608" y="398"/>
                  </a:lnTo>
                  <a:lnTo>
                    <a:pt x="516" y="1012"/>
                  </a:lnTo>
                  <a:lnTo>
                    <a:pt x="0" y="1125"/>
                  </a:lnTo>
                  <a:lnTo>
                    <a:pt x="0" y="1049"/>
                  </a:lnTo>
                  <a:lnTo>
                    <a:pt x="490" y="958"/>
                  </a:lnTo>
                  <a:lnTo>
                    <a:pt x="592" y="376"/>
                  </a:lnTo>
                  <a:lnTo>
                    <a:pt x="920" y="387"/>
                  </a:lnTo>
                  <a:lnTo>
                    <a:pt x="1049" y="608"/>
                  </a:lnTo>
                  <a:lnTo>
                    <a:pt x="1496" y="597"/>
                  </a:lnTo>
                  <a:lnTo>
                    <a:pt x="1857" y="69"/>
                  </a:lnTo>
                  <a:lnTo>
                    <a:pt x="2497" y="0"/>
                  </a:lnTo>
                  <a:lnTo>
                    <a:pt x="3170" y="328"/>
                  </a:lnTo>
                  <a:lnTo>
                    <a:pt x="3789" y="269"/>
                  </a:lnTo>
                  <a:close/>
                </a:path>
              </a:pathLst>
            </a:custGeom>
            <a:solidFill>
              <a:srgbClr val="008000">
                <a:alpha val="20000"/>
              </a:srgbClr>
            </a:solidFill>
            <a:ln w="9525">
              <a:noFill/>
              <a:round/>
              <a:headEnd/>
              <a:tailEnd/>
            </a:ln>
          </p:spPr>
          <p:txBody>
            <a:bodyPr/>
            <a:lstStyle/>
            <a:p>
              <a:endParaRPr lang="en-US"/>
            </a:p>
          </p:txBody>
        </p:sp>
        <p:sp>
          <p:nvSpPr>
            <p:cNvPr id="28826" name="Freeform 6"/>
            <p:cNvSpPr>
              <a:spLocks/>
            </p:cNvSpPr>
            <p:nvPr/>
          </p:nvSpPr>
          <p:spPr bwMode="auto">
            <a:xfrm>
              <a:off x="996" y="2697"/>
              <a:ext cx="3784" cy="1330"/>
            </a:xfrm>
            <a:custGeom>
              <a:avLst/>
              <a:gdLst>
                <a:gd name="T0" fmla="*/ 3784 w 3784"/>
                <a:gd name="T1" fmla="*/ 27 h 1330"/>
                <a:gd name="T2" fmla="*/ 3768 w 3784"/>
                <a:gd name="T3" fmla="*/ 75 h 1330"/>
                <a:gd name="T4" fmla="*/ 3208 w 3784"/>
                <a:gd name="T5" fmla="*/ 113 h 1330"/>
                <a:gd name="T6" fmla="*/ 2094 w 3784"/>
                <a:gd name="T7" fmla="*/ 43 h 1330"/>
                <a:gd name="T8" fmla="*/ 1787 w 3784"/>
                <a:gd name="T9" fmla="*/ 350 h 1330"/>
                <a:gd name="T10" fmla="*/ 1723 w 3784"/>
                <a:gd name="T11" fmla="*/ 1287 h 1330"/>
                <a:gd name="T12" fmla="*/ 1400 w 3784"/>
                <a:gd name="T13" fmla="*/ 1330 h 1330"/>
                <a:gd name="T14" fmla="*/ 1378 w 3784"/>
                <a:gd name="T15" fmla="*/ 1055 h 1330"/>
                <a:gd name="T16" fmla="*/ 1216 w 3784"/>
                <a:gd name="T17" fmla="*/ 1039 h 1330"/>
                <a:gd name="T18" fmla="*/ 1120 w 3784"/>
                <a:gd name="T19" fmla="*/ 393 h 1330"/>
                <a:gd name="T20" fmla="*/ 899 w 3784"/>
                <a:gd name="T21" fmla="*/ 323 h 1330"/>
                <a:gd name="T22" fmla="*/ 791 w 3784"/>
                <a:gd name="T23" fmla="*/ 102 h 1330"/>
                <a:gd name="T24" fmla="*/ 630 w 3784"/>
                <a:gd name="T25" fmla="*/ 118 h 1330"/>
                <a:gd name="T26" fmla="*/ 549 w 3784"/>
                <a:gd name="T27" fmla="*/ 770 h 1330"/>
                <a:gd name="T28" fmla="*/ 21 w 3784"/>
                <a:gd name="T29" fmla="*/ 883 h 1330"/>
                <a:gd name="T30" fmla="*/ 0 w 3784"/>
                <a:gd name="T31" fmla="*/ 813 h 1330"/>
                <a:gd name="T32" fmla="*/ 517 w 3784"/>
                <a:gd name="T33" fmla="*/ 711 h 1330"/>
                <a:gd name="T34" fmla="*/ 619 w 3784"/>
                <a:gd name="T35" fmla="*/ 75 h 1330"/>
                <a:gd name="T36" fmla="*/ 840 w 3784"/>
                <a:gd name="T37" fmla="*/ 102 h 1330"/>
                <a:gd name="T38" fmla="*/ 931 w 3784"/>
                <a:gd name="T39" fmla="*/ 307 h 1330"/>
                <a:gd name="T40" fmla="*/ 1157 w 3784"/>
                <a:gd name="T41" fmla="*/ 377 h 1330"/>
                <a:gd name="T42" fmla="*/ 1276 w 3784"/>
                <a:gd name="T43" fmla="*/ 1001 h 1330"/>
                <a:gd name="T44" fmla="*/ 1674 w 3784"/>
                <a:gd name="T45" fmla="*/ 996 h 1330"/>
                <a:gd name="T46" fmla="*/ 1749 w 3784"/>
                <a:gd name="T47" fmla="*/ 328 h 1330"/>
                <a:gd name="T48" fmla="*/ 2089 w 3784"/>
                <a:gd name="T49" fmla="*/ 0 h 1330"/>
                <a:gd name="T50" fmla="*/ 3181 w 3784"/>
                <a:gd name="T51" fmla="*/ 81 h 1330"/>
                <a:gd name="T52" fmla="*/ 3784 w 3784"/>
                <a:gd name="T53" fmla="*/ 27 h 13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84"/>
                <a:gd name="T82" fmla="*/ 0 h 1330"/>
                <a:gd name="T83" fmla="*/ 3784 w 3784"/>
                <a:gd name="T84" fmla="*/ 1330 h 13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84" h="1330">
                  <a:moveTo>
                    <a:pt x="3784" y="27"/>
                  </a:moveTo>
                  <a:lnTo>
                    <a:pt x="3768" y="75"/>
                  </a:lnTo>
                  <a:lnTo>
                    <a:pt x="3208" y="113"/>
                  </a:lnTo>
                  <a:lnTo>
                    <a:pt x="2094" y="43"/>
                  </a:lnTo>
                  <a:lnTo>
                    <a:pt x="1787" y="350"/>
                  </a:lnTo>
                  <a:lnTo>
                    <a:pt x="1723" y="1287"/>
                  </a:lnTo>
                  <a:lnTo>
                    <a:pt x="1400" y="1330"/>
                  </a:lnTo>
                  <a:lnTo>
                    <a:pt x="1378" y="1055"/>
                  </a:lnTo>
                  <a:lnTo>
                    <a:pt x="1216" y="1039"/>
                  </a:lnTo>
                  <a:lnTo>
                    <a:pt x="1120" y="393"/>
                  </a:lnTo>
                  <a:lnTo>
                    <a:pt x="899" y="323"/>
                  </a:lnTo>
                  <a:lnTo>
                    <a:pt x="791" y="102"/>
                  </a:lnTo>
                  <a:lnTo>
                    <a:pt x="630" y="118"/>
                  </a:lnTo>
                  <a:lnTo>
                    <a:pt x="549" y="770"/>
                  </a:lnTo>
                  <a:lnTo>
                    <a:pt x="21" y="883"/>
                  </a:lnTo>
                  <a:lnTo>
                    <a:pt x="0" y="813"/>
                  </a:lnTo>
                  <a:lnTo>
                    <a:pt x="517" y="711"/>
                  </a:lnTo>
                  <a:lnTo>
                    <a:pt x="619" y="75"/>
                  </a:lnTo>
                  <a:lnTo>
                    <a:pt x="840" y="102"/>
                  </a:lnTo>
                  <a:lnTo>
                    <a:pt x="931" y="307"/>
                  </a:lnTo>
                  <a:lnTo>
                    <a:pt x="1157" y="377"/>
                  </a:lnTo>
                  <a:lnTo>
                    <a:pt x="1276" y="1001"/>
                  </a:lnTo>
                  <a:lnTo>
                    <a:pt x="1674" y="996"/>
                  </a:lnTo>
                  <a:lnTo>
                    <a:pt x="1749" y="328"/>
                  </a:lnTo>
                  <a:lnTo>
                    <a:pt x="2089" y="0"/>
                  </a:lnTo>
                  <a:lnTo>
                    <a:pt x="3181" y="81"/>
                  </a:lnTo>
                  <a:lnTo>
                    <a:pt x="3784" y="27"/>
                  </a:lnTo>
                  <a:close/>
                </a:path>
              </a:pathLst>
            </a:custGeom>
            <a:solidFill>
              <a:srgbClr val="0000FF">
                <a:alpha val="20000"/>
              </a:srgbClr>
            </a:solidFill>
            <a:ln w="9525">
              <a:noFill/>
              <a:round/>
              <a:headEnd/>
              <a:tailEnd/>
            </a:ln>
          </p:spPr>
          <p:txBody>
            <a:bodyPr/>
            <a:lstStyle/>
            <a:p>
              <a:endParaRPr lang="en-US"/>
            </a:p>
          </p:txBody>
        </p:sp>
        <p:sp>
          <p:nvSpPr>
            <p:cNvPr id="28827" name="Freeform 7"/>
            <p:cNvSpPr>
              <a:spLocks/>
            </p:cNvSpPr>
            <p:nvPr/>
          </p:nvSpPr>
          <p:spPr bwMode="auto">
            <a:xfrm>
              <a:off x="1012" y="2735"/>
              <a:ext cx="3736" cy="1555"/>
            </a:xfrm>
            <a:custGeom>
              <a:avLst/>
              <a:gdLst>
                <a:gd name="T0" fmla="*/ 3736 w 3736"/>
                <a:gd name="T1" fmla="*/ 43 h 1555"/>
                <a:gd name="T2" fmla="*/ 3709 w 3736"/>
                <a:gd name="T3" fmla="*/ 350 h 1555"/>
                <a:gd name="T4" fmla="*/ 2460 w 3736"/>
                <a:gd name="T5" fmla="*/ 1410 h 1555"/>
                <a:gd name="T6" fmla="*/ 942 w 3736"/>
                <a:gd name="T7" fmla="*/ 1555 h 1555"/>
                <a:gd name="T8" fmla="*/ 70 w 3736"/>
                <a:gd name="T9" fmla="*/ 1405 h 1555"/>
                <a:gd name="T10" fmla="*/ 0 w 3736"/>
                <a:gd name="T11" fmla="*/ 845 h 1555"/>
                <a:gd name="T12" fmla="*/ 538 w 3736"/>
                <a:gd name="T13" fmla="*/ 732 h 1555"/>
                <a:gd name="T14" fmla="*/ 619 w 3736"/>
                <a:gd name="T15" fmla="*/ 59 h 1555"/>
                <a:gd name="T16" fmla="*/ 791 w 3736"/>
                <a:gd name="T17" fmla="*/ 70 h 1555"/>
                <a:gd name="T18" fmla="*/ 872 w 3736"/>
                <a:gd name="T19" fmla="*/ 290 h 1555"/>
                <a:gd name="T20" fmla="*/ 1109 w 3736"/>
                <a:gd name="T21" fmla="*/ 360 h 1555"/>
                <a:gd name="T22" fmla="*/ 1195 w 3736"/>
                <a:gd name="T23" fmla="*/ 990 h 1555"/>
                <a:gd name="T24" fmla="*/ 1362 w 3736"/>
                <a:gd name="T25" fmla="*/ 1017 h 1555"/>
                <a:gd name="T26" fmla="*/ 1389 w 3736"/>
                <a:gd name="T27" fmla="*/ 1275 h 1555"/>
                <a:gd name="T28" fmla="*/ 1696 w 3736"/>
                <a:gd name="T29" fmla="*/ 1259 h 1555"/>
                <a:gd name="T30" fmla="*/ 1776 w 3736"/>
                <a:gd name="T31" fmla="*/ 306 h 1555"/>
                <a:gd name="T32" fmla="*/ 2089 w 3736"/>
                <a:gd name="T33" fmla="*/ 0 h 1555"/>
                <a:gd name="T34" fmla="*/ 3208 w 3736"/>
                <a:gd name="T35" fmla="*/ 75 h 1555"/>
                <a:gd name="T36" fmla="*/ 3736 w 3736"/>
                <a:gd name="T37" fmla="*/ 43 h 15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36"/>
                <a:gd name="T58" fmla="*/ 0 h 1555"/>
                <a:gd name="T59" fmla="*/ 3736 w 3736"/>
                <a:gd name="T60" fmla="*/ 1555 h 15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36" h="1555">
                  <a:moveTo>
                    <a:pt x="3736" y="43"/>
                  </a:moveTo>
                  <a:lnTo>
                    <a:pt x="3709" y="350"/>
                  </a:lnTo>
                  <a:lnTo>
                    <a:pt x="2460" y="1410"/>
                  </a:lnTo>
                  <a:lnTo>
                    <a:pt x="942" y="1555"/>
                  </a:lnTo>
                  <a:lnTo>
                    <a:pt x="70" y="1405"/>
                  </a:lnTo>
                  <a:lnTo>
                    <a:pt x="0" y="845"/>
                  </a:lnTo>
                  <a:lnTo>
                    <a:pt x="538" y="732"/>
                  </a:lnTo>
                  <a:lnTo>
                    <a:pt x="619" y="59"/>
                  </a:lnTo>
                  <a:lnTo>
                    <a:pt x="791" y="70"/>
                  </a:lnTo>
                  <a:lnTo>
                    <a:pt x="872" y="290"/>
                  </a:lnTo>
                  <a:lnTo>
                    <a:pt x="1109" y="360"/>
                  </a:lnTo>
                  <a:lnTo>
                    <a:pt x="1195" y="990"/>
                  </a:lnTo>
                  <a:lnTo>
                    <a:pt x="1362" y="1017"/>
                  </a:lnTo>
                  <a:lnTo>
                    <a:pt x="1389" y="1275"/>
                  </a:lnTo>
                  <a:lnTo>
                    <a:pt x="1696" y="1259"/>
                  </a:lnTo>
                  <a:lnTo>
                    <a:pt x="1776" y="306"/>
                  </a:lnTo>
                  <a:lnTo>
                    <a:pt x="2089" y="0"/>
                  </a:lnTo>
                  <a:lnTo>
                    <a:pt x="3208" y="75"/>
                  </a:lnTo>
                  <a:lnTo>
                    <a:pt x="3736" y="43"/>
                  </a:lnTo>
                  <a:close/>
                </a:path>
              </a:pathLst>
            </a:custGeom>
            <a:solidFill>
              <a:schemeClr val="bg2">
                <a:alpha val="20000"/>
              </a:schemeClr>
            </a:solidFill>
            <a:ln w="9525">
              <a:noFill/>
              <a:round/>
              <a:headEnd/>
              <a:tailEnd/>
            </a:ln>
          </p:spPr>
          <p:txBody>
            <a:bodyPr/>
            <a:lstStyle/>
            <a:p>
              <a:endParaRPr lang="en-US"/>
            </a:p>
          </p:txBody>
        </p:sp>
      </p:grpSp>
      <p:sp>
        <p:nvSpPr>
          <p:cNvPr id="28675" name="Rectangle 8"/>
          <p:cNvSpPr>
            <a:spLocks noGrp="1" noChangeArrowheads="1"/>
          </p:cNvSpPr>
          <p:nvPr>
            <p:ph type="title"/>
          </p:nvPr>
        </p:nvSpPr>
        <p:spPr/>
        <p:txBody>
          <a:bodyPr/>
          <a:lstStyle/>
          <a:p>
            <a:pPr eaLnBrk="1" hangingPunct="1"/>
            <a:r>
              <a:rPr lang="en-US" dirty="0"/>
              <a:t>Uniform Cost Search</a:t>
            </a:r>
          </a:p>
        </p:txBody>
      </p:sp>
      <p:grpSp>
        <p:nvGrpSpPr>
          <p:cNvPr id="28676" name="Group 9"/>
          <p:cNvGrpSpPr>
            <a:grpSpLocks/>
          </p:cNvGrpSpPr>
          <p:nvPr/>
        </p:nvGrpSpPr>
        <p:grpSpPr bwMode="auto">
          <a:xfrm>
            <a:off x="3227388" y="3381373"/>
            <a:ext cx="5486400" cy="3355591"/>
            <a:chOff x="48" y="2332"/>
            <a:chExt cx="3456" cy="2406"/>
          </a:xfrm>
        </p:grpSpPr>
        <p:sp>
          <p:nvSpPr>
            <p:cNvPr id="28766" name="Text Box 10"/>
            <p:cNvSpPr txBox="1">
              <a:spLocks noChangeArrowheads="1"/>
            </p:cNvSpPr>
            <p:nvPr/>
          </p:nvSpPr>
          <p:spPr bwMode="auto">
            <a:xfrm>
              <a:off x="1728" y="2332"/>
              <a:ext cx="624" cy="243"/>
            </a:xfrm>
            <a:prstGeom prst="rect">
              <a:avLst/>
            </a:prstGeom>
            <a:noFill/>
            <a:ln w="9525">
              <a:noFill/>
              <a:miter lim="800000"/>
              <a:headEnd/>
              <a:tailEnd/>
            </a:ln>
          </p:spPr>
          <p:txBody>
            <a:bodyPr>
              <a:spAutoFit/>
            </a:bodyPr>
            <a:lstStyle/>
            <a:p>
              <a:pPr algn="ctr">
                <a:spcBef>
                  <a:spcPct val="50000"/>
                </a:spcBef>
              </a:pPr>
              <a:r>
                <a:rPr lang="en-US" sz="1600" dirty="0"/>
                <a:t>S</a:t>
              </a:r>
            </a:p>
          </p:txBody>
        </p:sp>
        <p:sp>
          <p:nvSpPr>
            <p:cNvPr id="28767" name="Text Box 11"/>
            <p:cNvSpPr txBox="1">
              <a:spLocks noChangeArrowheads="1"/>
            </p:cNvSpPr>
            <p:nvPr/>
          </p:nvSpPr>
          <p:spPr bwMode="auto">
            <a:xfrm>
              <a:off x="48" y="3417"/>
              <a:ext cx="240" cy="265"/>
            </a:xfrm>
            <a:prstGeom prst="rect">
              <a:avLst/>
            </a:prstGeom>
            <a:noFill/>
            <a:ln w="9525">
              <a:noFill/>
              <a:miter lim="800000"/>
              <a:headEnd/>
              <a:tailEnd/>
            </a:ln>
          </p:spPr>
          <p:txBody>
            <a:bodyPr>
              <a:spAutoFit/>
            </a:bodyPr>
            <a:lstStyle/>
            <a:p>
              <a:pPr algn="ctr">
                <a:spcBef>
                  <a:spcPct val="50000"/>
                </a:spcBef>
              </a:pPr>
              <a:r>
                <a:rPr lang="en-US" i="1"/>
                <a:t>a</a:t>
              </a:r>
            </a:p>
          </p:txBody>
        </p:sp>
        <p:sp>
          <p:nvSpPr>
            <p:cNvPr id="28768" name="Text Box 12"/>
            <p:cNvSpPr txBox="1">
              <a:spLocks noChangeArrowheads="1"/>
            </p:cNvSpPr>
            <p:nvPr/>
          </p:nvSpPr>
          <p:spPr bwMode="auto">
            <a:xfrm>
              <a:off x="48" y="3033"/>
              <a:ext cx="240" cy="265"/>
            </a:xfrm>
            <a:prstGeom prst="rect">
              <a:avLst/>
            </a:prstGeom>
            <a:noFill/>
            <a:ln w="9525">
              <a:noFill/>
              <a:miter lim="800000"/>
              <a:headEnd/>
              <a:tailEnd/>
            </a:ln>
          </p:spPr>
          <p:txBody>
            <a:bodyPr>
              <a:spAutoFit/>
            </a:bodyPr>
            <a:lstStyle/>
            <a:p>
              <a:pPr algn="ctr">
                <a:spcBef>
                  <a:spcPct val="50000"/>
                </a:spcBef>
              </a:pPr>
              <a:r>
                <a:rPr lang="en-US" i="1"/>
                <a:t>b</a:t>
              </a:r>
            </a:p>
          </p:txBody>
        </p:sp>
        <p:sp>
          <p:nvSpPr>
            <p:cNvPr id="28769" name="Text Box 13"/>
            <p:cNvSpPr txBox="1">
              <a:spLocks noChangeArrowheads="1"/>
            </p:cNvSpPr>
            <p:nvPr/>
          </p:nvSpPr>
          <p:spPr bwMode="auto">
            <a:xfrm>
              <a:off x="384" y="2688"/>
              <a:ext cx="240" cy="265"/>
            </a:xfrm>
            <a:prstGeom prst="rect">
              <a:avLst/>
            </a:prstGeom>
            <a:noFill/>
            <a:ln w="9525">
              <a:noFill/>
              <a:miter lim="800000"/>
              <a:headEnd/>
              <a:tailEnd/>
            </a:ln>
          </p:spPr>
          <p:txBody>
            <a:bodyPr>
              <a:spAutoFit/>
            </a:bodyPr>
            <a:lstStyle/>
            <a:p>
              <a:pPr algn="ctr">
                <a:spcBef>
                  <a:spcPct val="50000"/>
                </a:spcBef>
              </a:pPr>
              <a:r>
                <a:rPr lang="en-US" i="1"/>
                <a:t>d</a:t>
              </a:r>
            </a:p>
          </p:txBody>
        </p:sp>
        <p:sp>
          <p:nvSpPr>
            <p:cNvPr id="28770" name="Text Box 14"/>
            <p:cNvSpPr txBox="1">
              <a:spLocks noChangeArrowheads="1"/>
            </p:cNvSpPr>
            <p:nvPr/>
          </p:nvSpPr>
          <p:spPr bwMode="auto">
            <a:xfrm>
              <a:off x="3264" y="2640"/>
              <a:ext cx="240" cy="265"/>
            </a:xfrm>
            <a:prstGeom prst="rect">
              <a:avLst/>
            </a:prstGeom>
            <a:noFill/>
            <a:ln w="9525">
              <a:noFill/>
              <a:miter lim="800000"/>
              <a:headEnd/>
              <a:tailEnd/>
            </a:ln>
          </p:spPr>
          <p:txBody>
            <a:bodyPr>
              <a:spAutoFit/>
            </a:bodyPr>
            <a:lstStyle/>
            <a:p>
              <a:pPr algn="ctr">
                <a:spcBef>
                  <a:spcPct val="50000"/>
                </a:spcBef>
              </a:pPr>
              <a:r>
                <a:rPr lang="en-US" i="1"/>
                <a:t>p</a:t>
              </a:r>
            </a:p>
          </p:txBody>
        </p:sp>
        <p:sp>
          <p:nvSpPr>
            <p:cNvPr id="28771" name="Text Box 15"/>
            <p:cNvSpPr txBox="1">
              <a:spLocks noChangeArrowheads="1"/>
            </p:cNvSpPr>
            <p:nvPr/>
          </p:nvSpPr>
          <p:spPr bwMode="auto">
            <a:xfrm>
              <a:off x="480" y="3417"/>
              <a:ext cx="240" cy="265"/>
            </a:xfrm>
            <a:prstGeom prst="rect">
              <a:avLst/>
            </a:prstGeom>
            <a:noFill/>
            <a:ln w="9525">
              <a:noFill/>
              <a:miter lim="800000"/>
              <a:headEnd/>
              <a:tailEnd/>
            </a:ln>
          </p:spPr>
          <p:txBody>
            <a:bodyPr>
              <a:spAutoFit/>
            </a:bodyPr>
            <a:lstStyle/>
            <a:p>
              <a:pPr algn="ctr">
                <a:spcBef>
                  <a:spcPct val="50000"/>
                </a:spcBef>
              </a:pPr>
              <a:r>
                <a:rPr lang="en-US" i="1"/>
                <a:t>a</a:t>
              </a:r>
            </a:p>
          </p:txBody>
        </p:sp>
        <p:sp>
          <p:nvSpPr>
            <p:cNvPr id="28772" name="Text Box 16"/>
            <p:cNvSpPr txBox="1">
              <a:spLocks noChangeArrowheads="1"/>
            </p:cNvSpPr>
            <p:nvPr/>
          </p:nvSpPr>
          <p:spPr bwMode="auto">
            <a:xfrm>
              <a:off x="480" y="3033"/>
              <a:ext cx="240" cy="265"/>
            </a:xfrm>
            <a:prstGeom prst="rect">
              <a:avLst/>
            </a:prstGeom>
            <a:noFill/>
            <a:ln w="9525">
              <a:noFill/>
              <a:miter lim="800000"/>
              <a:headEnd/>
              <a:tailEnd/>
            </a:ln>
          </p:spPr>
          <p:txBody>
            <a:bodyPr>
              <a:spAutoFit/>
            </a:bodyPr>
            <a:lstStyle/>
            <a:p>
              <a:pPr algn="ctr">
                <a:spcBef>
                  <a:spcPct val="50000"/>
                </a:spcBef>
              </a:pPr>
              <a:r>
                <a:rPr lang="en-US" i="1"/>
                <a:t>c</a:t>
              </a:r>
            </a:p>
          </p:txBody>
        </p:sp>
        <p:cxnSp>
          <p:nvCxnSpPr>
            <p:cNvPr id="28773" name="AutoShape 17"/>
            <p:cNvCxnSpPr>
              <a:cxnSpLocks noChangeShapeType="1"/>
              <a:stCxn id="28769" idx="2"/>
              <a:endCxn id="28768" idx="0"/>
            </p:cNvCxnSpPr>
            <p:nvPr/>
          </p:nvCxnSpPr>
          <p:spPr bwMode="auto">
            <a:xfrm flipH="1">
              <a:off x="168" y="2953"/>
              <a:ext cx="336" cy="80"/>
            </a:xfrm>
            <a:prstGeom prst="straightConnector1">
              <a:avLst/>
            </a:prstGeom>
            <a:noFill/>
            <a:ln w="9525">
              <a:solidFill>
                <a:schemeClr val="tx1"/>
              </a:solidFill>
              <a:round/>
              <a:headEnd/>
              <a:tailEnd/>
            </a:ln>
          </p:spPr>
        </p:cxnSp>
        <p:cxnSp>
          <p:nvCxnSpPr>
            <p:cNvPr id="28774" name="AutoShape 18"/>
            <p:cNvCxnSpPr>
              <a:cxnSpLocks noChangeShapeType="1"/>
              <a:stCxn id="28769" idx="2"/>
              <a:endCxn id="28772" idx="0"/>
            </p:cNvCxnSpPr>
            <p:nvPr/>
          </p:nvCxnSpPr>
          <p:spPr bwMode="auto">
            <a:xfrm>
              <a:off x="504" y="2953"/>
              <a:ext cx="96" cy="80"/>
            </a:xfrm>
            <a:prstGeom prst="straightConnector1">
              <a:avLst/>
            </a:prstGeom>
            <a:noFill/>
            <a:ln w="9525">
              <a:solidFill>
                <a:schemeClr val="tx1"/>
              </a:solidFill>
              <a:round/>
              <a:headEnd/>
              <a:tailEnd/>
            </a:ln>
          </p:spPr>
        </p:cxnSp>
        <p:cxnSp>
          <p:nvCxnSpPr>
            <p:cNvPr id="28775" name="AutoShape 19"/>
            <p:cNvCxnSpPr>
              <a:cxnSpLocks noChangeShapeType="1"/>
              <a:stCxn id="28768" idx="2"/>
              <a:endCxn id="28767" idx="0"/>
            </p:cNvCxnSpPr>
            <p:nvPr/>
          </p:nvCxnSpPr>
          <p:spPr bwMode="auto">
            <a:xfrm>
              <a:off x="168" y="3298"/>
              <a:ext cx="0" cy="119"/>
            </a:xfrm>
            <a:prstGeom prst="straightConnector1">
              <a:avLst/>
            </a:prstGeom>
            <a:noFill/>
            <a:ln w="9525">
              <a:solidFill>
                <a:schemeClr val="tx1"/>
              </a:solidFill>
              <a:round/>
              <a:headEnd/>
              <a:tailEnd/>
            </a:ln>
          </p:spPr>
        </p:cxnSp>
        <p:cxnSp>
          <p:nvCxnSpPr>
            <p:cNvPr id="28776" name="AutoShape 20"/>
            <p:cNvCxnSpPr>
              <a:cxnSpLocks noChangeShapeType="1"/>
              <a:stCxn id="28772" idx="2"/>
              <a:endCxn id="28771" idx="0"/>
            </p:cNvCxnSpPr>
            <p:nvPr/>
          </p:nvCxnSpPr>
          <p:spPr bwMode="auto">
            <a:xfrm>
              <a:off x="600" y="3298"/>
              <a:ext cx="0" cy="119"/>
            </a:xfrm>
            <a:prstGeom prst="straightConnector1">
              <a:avLst/>
            </a:prstGeom>
            <a:noFill/>
            <a:ln w="9525">
              <a:solidFill>
                <a:schemeClr val="tx1"/>
              </a:solidFill>
              <a:round/>
              <a:headEnd/>
              <a:tailEnd/>
            </a:ln>
          </p:spPr>
        </p:cxnSp>
        <p:grpSp>
          <p:nvGrpSpPr>
            <p:cNvPr id="28777" name="Group 21"/>
            <p:cNvGrpSpPr>
              <a:grpSpLocks/>
            </p:cNvGrpSpPr>
            <p:nvPr/>
          </p:nvGrpSpPr>
          <p:grpSpPr bwMode="auto">
            <a:xfrm>
              <a:off x="1776" y="2640"/>
              <a:ext cx="1104" cy="1714"/>
              <a:chOff x="1152" y="2640"/>
              <a:chExt cx="1104" cy="1714"/>
            </a:xfrm>
          </p:grpSpPr>
          <p:sp>
            <p:nvSpPr>
              <p:cNvPr id="28804" name="Text Box 22"/>
              <p:cNvSpPr txBox="1">
                <a:spLocks noChangeArrowheads="1"/>
              </p:cNvSpPr>
              <p:nvPr/>
            </p:nvSpPr>
            <p:spPr bwMode="auto">
              <a:xfrm>
                <a:off x="1536" y="2640"/>
                <a:ext cx="240" cy="265"/>
              </a:xfrm>
              <a:prstGeom prst="rect">
                <a:avLst/>
              </a:prstGeom>
              <a:noFill/>
              <a:ln w="9525">
                <a:noFill/>
                <a:miter lim="800000"/>
                <a:headEnd/>
                <a:tailEnd/>
              </a:ln>
            </p:spPr>
            <p:txBody>
              <a:bodyPr>
                <a:spAutoFit/>
              </a:bodyPr>
              <a:lstStyle/>
              <a:p>
                <a:pPr algn="ctr">
                  <a:spcBef>
                    <a:spcPct val="50000"/>
                  </a:spcBef>
                </a:pPr>
                <a:r>
                  <a:rPr lang="en-US" i="1"/>
                  <a:t>e</a:t>
                </a:r>
              </a:p>
            </p:txBody>
          </p:sp>
          <p:sp>
            <p:nvSpPr>
              <p:cNvPr id="28805" name="Text Box 23"/>
              <p:cNvSpPr txBox="1">
                <a:spLocks noChangeArrowheads="1"/>
              </p:cNvSpPr>
              <p:nvPr/>
            </p:nvSpPr>
            <p:spPr bwMode="auto">
              <a:xfrm>
                <a:off x="1152" y="3408"/>
                <a:ext cx="240" cy="265"/>
              </a:xfrm>
              <a:prstGeom prst="rect">
                <a:avLst/>
              </a:prstGeom>
              <a:noFill/>
              <a:ln w="9525">
                <a:noFill/>
                <a:miter lim="800000"/>
                <a:headEnd/>
                <a:tailEnd/>
              </a:ln>
            </p:spPr>
            <p:txBody>
              <a:bodyPr>
                <a:spAutoFit/>
              </a:bodyPr>
              <a:lstStyle/>
              <a:p>
                <a:pPr algn="ctr">
                  <a:spcBef>
                    <a:spcPct val="50000"/>
                  </a:spcBef>
                </a:pPr>
                <a:r>
                  <a:rPr lang="en-US" i="1"/>
                  <a:t>p</a:t>
                </a:r>
              </a:p>
            </p:txBody>
          </p:sp>
          <p:sp>
            <p:nvSpPr>
              <p:cNvPr id="28806" name="Text Box 24"/>
              <p:cNvSpPr txBox="1">
                <a:spLocks noChangeArrowheads="1"/>
              </p:cNvSpPr>
              <p:nvPr/>
            </p:nvSpPr>
            <p:spPr bwMode="auto">
              <a:xfrm>
                <a:off x="1296" y="3024"/>
                <a:ext cx="240" cy="265"/>
              </a:xfrm>
              <a:prstGeom prst="rect">
                <a:avLst/>
              </a:prstGeom>
              <a:noFill/>
              <a:ln w="9525">
                <a:noFill/>
                <a:miter lim="800000"/>
                <a:headEnd/>
                <a:tailEnd/>
              </a:ln>
            </p:spPr>
            <p:txBody>
              <a:bodyPr>
                <a:spAutoFit/>
              </a:bodyPr>
              <a:lstStyle/>
              <a:p>
                <a:pPr algn="ctr">
                  <a:spcBef>
                    <a:spcPct val="50000"/>
                  </a:spcBef>
                </a:pPr>
                <a:r>
                  <a:rPr lang="en-US" i="1"/>
                  <a:t>h</a:t>
                </a:r>
              </a:p>
            </p:txBody>
          </p:sp>
          <p:sp>
            <p:nvSpPr>
              <p:cNvPr id="28807" name="Text Box 25"/>
              <p:cNvSpPr txBox="1">
                <a:spLocks noChangeArrowheads="1"/>
              </p:cNvSpPr>
              <p:nvPr/>
            </p:nvSpPr>
            <p:spPr bwMode="auto">
              <a:xfrm>
                <a:off x="1728" y="3408"/>
                <a:ext cx="240" cy="265"/>
              </a:xfrm>
              <a:prstGeom prst="rect">
                <a:avLst/>
              </a:prstGeom>
              <a:noFill/>
              <a:ln w="9525">
                <a:noFill/>
                <a:miter lim="800000"/>
                <a:headEnd/>
                <a:tailEnd/>
              </a:ln>
            </p:spPr>
            <p:txBody>
              <a:bodyPr>
                <a:spAutoFit/>
              </a:bodyPr>
              <a:lstStyle/>
              <a:p>
                <a:pPr algn="ctr">
                  <a:spcBef>
                    <a:spcPct val="50000"/>
                  </a:spcBef>
                </a:pPr>
                <a:r>
                  <a:rPr lang="en-US" i="1"/>
                  <a:t>f</a:t>
                </a:r>
              </a:p>
            </p:txBody>
          </p:sp>
          <p:sp>
            <p:nvSpPr>
              <p:cNvPr id="28808" name="Text Box 26"/>
              <p:cNvSpPr txBox="1">
                <a:spLocks noChangeArrowheads="1"/>
              </p:cNvSpPr>
              <p:nvPr/>
            </p:nvSpPr>
            <p:spPr bwMode="auto">
              <a:xfrm>
                <a:off x="1728" y="3024"/>
                <a:ext cx="240" cy="265"/>
              </a:xfrm>
              <a:prstGeom prst="rect">
                <a:avLst/>
              </a:prstGeom>
              <a:noFill/>
              <a:ln w="9525">
                <a:noFill/>
                <a:miter lim="800000"/>
                <a:headEnd/>
                <a:tailEnd/>
              </a:ln>
            </p:spPr>
            <p:txBody>
              <a:bodyPr>
                <a:spAutoFit/>
              </a:bodyPr>
              <a:lstStyle/>
              <a:p>
                <a:pPr algn="ctr">
                  <a:spcBef>
                    <a:spcPct val="50000"/>
                  </a:spcBef>
                </a:pPr>
                <a:r>
                  <a:rPr lang="en-US" i="1"/>
                  <a:t>r</a:t>
                </a:r>
              </a:p>
            </p:txBody>
          </p:sp>
          <p:sp>
            <p:nvSpPr>
              <p:cNvPr id="28809" name="Text Box 27"/>
              <p:cNvSpPr txBox="1">
                <a:spLocks noChangeArrowheads="1"/>
              </p:cNvSpPr>
              <p:nvPr/>
            </p:nvSpPr>
            <p:spPr bwMode="auto">
              <a:xfrm>
                <a:off x="1440" y="3408"/>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28810" name="Text Box 28"/>
              <p:cNvSpPr txBox="1">
                <a:spLocks noChangeArrowheads="1"/>
              </p:cNvSpPr>
              <p:nvPr/>
            </p:nvSpPr>
            <p:spPr bwMode="auto">
              <a:xfrm>
                <a:off x="1152" y="3753"/>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28811" name="Text Box 29"/>
              <p:cNvSpPr txBox="1">
                <a:spLocks noChangeArrowheads="1"/>
              </p:cNvSpPr>
              <p:nvPr/>
            </p:nvSpPr>
            <p:spPr bwMode="auto">
              <a:xfrm>
                <a:off x="1584" y="3753"/>
                <a:ext cx="240" cy="265"/>
              </a:xfrm>
              <a:prstGeom prst="rect">
                <a:avLst/>
              </a:prstGeom>
              <a:noFill/>
              <a:ln w="9525">
                <a:noFill/>
                <a:miter lim="800000"/>
                <a:headEnd/>
                <a:tailEnd/>
              </a:ln>
            </p:spPr>
            <p:txBody>
              <a:bodyPr>
                <a:spAutoFit/>
              </a:bodyPr>
              <a:lstStyle/>
              <a:p>
                <a:pPr algn="ctr">
                  <a:spcBef>
                    <a:spcPct val="50000"/>
                  </a:spcBef>
                </a:pPr>
                <a:r>
                  <a:rPr lang="en-US" i="1"/>
                  <a:t>c</a:t>
                </a:r>
              </a:p>
            </p:txBody>
          </p:sp>
          <p:sp>
            <p:nvSpPr>
              <p:cNvPr id="28812" name="Text Box 30"/>
              <p:cNvSpPr txBox="1">
                <a:spLocks noChangeArrowheads="1"/>
              </p:cNvSpPr>
              <p:nvPr/>
            </p:nvSpPr>
            <p:spPr bwMode="auto">
              <a:xfrm>
                <a:off x="1776" y="3792"/>
                <a:ext cx="480" cy="243"/>
              </a:xfrm>
              <a:prstGeom prst="rect">
                <a:avLst/>
              </a:prstGeom>
              <a:noFill/>
              <a:ln w="9525">
                <a:noFill/>
                <a:miter lim="800000"/>
                <a:headEnd/>
                <a:tailEnd/>
              </a:ln>
            </p:spPr>
            <p:txBody>
              <a:bodyPr>
                <a:spAutoFit/>
              </a:bodyPr>
              <a:lstStyle/>
              <a:p>
                <a:pPr algn="ctr">
                  <a:spcBef>
                    <a:spcPct val="50000"/>
                  </a:spcBef>
                </a:pPr>
                <a:r>
                  <a:rPr lang="en-US" sz="1600" dirty="0"/>
                  <a:t>G</a:t>
                </a:r>
              </a:p>
            </p:txBody>
          </p:sp>
          <p:sp>
            <p:nvSpPr>
              <p:cNvPr id="28813" name="Text Box 31"/>
              <p:cNvSpPr txBox="1">
                <a:spLocks noChangeArrowheads="1"/>
              </p:cNvSpPr>
              <p:nvPr/>
            </p:nvSpPr>
            <p:spPr bwMode="auto">
              <a:xfrm>
                <a:off x="1584" y="4089"/>
                <a:ext cx="240" cy="265"/>
              </a:xfrm>
              <a:prstGeom prst="rect">
                <a:avLst/>
              </a:prstGeom>
              <a:noFill/>
              <a:ln w="9525">
                <a:noFill/>
                <a:miter lim="800000"/>
                <a:headEnd/>
                <a:tailEnd/>
              </a:ln>
            </p:spPr>
            <p:txBody>
              <a:bodyPr>
                <a:spAutoFit/>
              </a:bodyPr>
              <a:lstStyle/>
              <a:p>
                <a:pPr algn="ctr">
                  <a:spcBef>
                    <a:spcPct val="50000"/>
                  </a:spcBef>
                </a:pPr>
                <a:r>
                  <a:rPr lang="en-US" i="1"/>
                  <a:t>a</a:t>
                </a:r>
              </a:p>
            </p:txBody>
          </p:sp>
          <p:cxnSp>
            <p:nvCxnSpPr>
              <p:cNvPr id="28814" name="AutoShape 32"/>
              <p:cNvCxnSpPr>
                <a:cxnSpLocks noChangeShapeType="1"/>
                <a:stCxn id="28804" idx="2"/>
                <a:endCxn id="28806" idx="0"/>
              </p:cNvCxnSpPr>
              <p:nvPr/>
            </p:nvCxnSpPr>
            <p:spPr bwMode="auto">
              <a:xfrm flipH="1">
                <a:off x="1416" y="2905"/>
                <a:ext cx="240" cy="119"/>
              </a:xfrm>
              <a:prstGeom prst="straightConnector1">
                <a:avLst/>
              </a:prstGeom>
              <a:noFill/>
              <a:ln w="9525">
                <a:solidFill>
                  <a:schemeClr val="tx1"/>
                </a:solidFill>
                <a:round/>
                <a:headEnd/>
                <a:tailEnd/>
              </a:ln>
            </p:spPr>
          </p:cxnSp>
          <p:cxnSp>
            <p:nvCxnSpPr>
              <p:cNvPr id="28815" name="AutoShape 33"/>
              <p:cNvCxnSpPr>
                <a:cxnSpLocks noChangeShapeType="1"/>
                <a:stCxn id="28804" idx="2"/>
                <a:endCxn id="28808" idx="0"/>
              </p:cNvCxnSpPr>
              <p:nvPr/>
            </p:nvCxnSpPr>
            <p:spPr bwMode="auto">
              <a:xfrm>
                <a:off x="1656" y="2905"/>
                <a:ext cx="192" cy="119"/>
              </a:xfrm>
              <a:prstGeom prst="straightConnector1">
                <a:avLst/>
              </a:prstGeom>
              <a:noFill/>
              <a:ln w="9525">
                <a:solidFill>
                  <a:schemeClr val="tx1"/>
                </a:solidFill>
                <a:round/>
                <a:headEnd/>
                <a:tailEnd/>
              </a:ln>
            </p:spPr>
          </p:cxnSp>
          <p:cxnSp>
            <p:nvCxnSpPr>
              <p:cNvPr id="28816" name="AutoShape 34"/>
              <p:cNvCxnSpPr>
                <a:cxnSpLocks noChangeShapeType="1"/>
                <a:stCxn id="28806" idx="2"/>
                <a:endCxn id="28805" idx="0"/>
              </p:cNvCxnSpPr>
              <p:nvPr/>
            </p:nvCxnSpPr>
            <p:spPr bwMode="auto">
              <a:xfrm flipH="1">
                <a:off x="1272" y="3289"/>
                <a:ext cx="144" cy="119"/>
              </a:xfrm>
              <a:prstGeom prst="straightConnector1">
                <a:avLst/>
              </a:prstGeom>
              <a:noFill/>
              <a:ln w="9525">
                <a:solidFill>
                  <a:schemeClr val="tx1"/>
                </a:solidFill>
                <a:round/>
                <a:headEnd/>
                <a:tailEnd/>
              </a:ln>
            </p:spPr>
          </p:cxnSp>
          <p:cxnSp>
            <p:nvCxnSpPr>
              <p:cNvPr id="28817" name="AutoShape 35"/>
              <p:cNvCxnSpPr>
                <a:cxnSpLocks noChangeShapeType="1"/>
                <a:stCxn id="28806" idx="2"/>
                <a:endCxn id="28809" idx="0"/>
              </p:cNvCxnSpPr>
              <p:nvPr/>
            </p:nvCxnSpPr>
            <p:spPr bwMode="auto">
              <a:xfrm>
                <a:off x="1416" y="3289"/>
                <a:ext cx="144" cy="119"/>
              </a:xfrm>
              <a:prstGeom prst="straightConnector1">
                <a:avLst/>
              </a:prstGeom>
              <a:noFill/>
              <a:ln w="9525">
                <a:solidFill>
                  <a:schemeClr val="tx1"/>
                </a:solidFill>
                <a:round/>
                <a:headEnd/>
                <a:tailEnd/>
              </a:ln>
            </p:spPr>
          </p:cxnSp>
          <p:cxnSp>
            <p:nvCxnSpPr>
              <p:cNvPr id="28818" name="AutoShape 36"/>
              <p:cNvCxnSpPr>
                <a:cxnSpLocks noChangeShapeType="1"/>
                <a:stCxn id="28808" idx="2"/>
                <a:endCxn id="28807" idx="0"/>
              </p:cNvCxnSpPr>
              <p:nvPr/>
            </p:nvCxnSpPr>
            <p:spPr bwMode="auto">
              <a:xfrm>
                <a:off x="1848" y="3289"/>
                <a:ext cx="0" cy="119"/>
              </a:xfrm>
              <a:prstGeom prst="straightConnector1">
                <a:avLst/>
              </a:prstGeom>
              <a:noFill/>
              <a:ln w="9525">
                <a:solidFill>
                  <a:schemeClr val="tx1"/>
                </a:solidFill>
                <a:round/>
                <a:headEnd/>
                <a:tailEnd/>
              </a:ln>
            </p:spPr>
          </p:cxnSp>
          <p:cxnSp>
            <p:nvCxnSpPr>
              <p:cNvPr id="28819" name="AutoShape 37"/>
              <p:cNvCxnSpPr>
                <a:cxnSpLocks noChangeShapeType="1"/>
                <a:stCxn id="28805" idx="2"/>
                <a:endCxn id="28810" idx="0"/>
              </p:cNvCxnSpPr>
              <p:nvPr/>
            </p:nvCxnSpPr>
            <p:spPr bwMode="auto">
              <a:xfrm>
                <a:off x="1272" y="3673"/>
                <a:ext cx="0" cy="80"/>
              </a:xfrm>
              <a:prstGeom prst="straightConnector1">
                <a:avLst/>
              </a:prstGeom>
              <a:noFill/>
              <a:ln w="9525">
                <a:solidFill>
                  <a:schemeClr val="tx1"/>
                </a:solidFill>
                <a:round/>
                <a:headEnd/>
                <a:tailEnd/>
              </a:ln>
            </p:spPr>
          </p:cxnSp>
          <p:cxnSp>
            <p:nvCxnSpPr>
              <p:cNvPr id="28820" name="AutoShape 38"/>
              <p:cNvCxnSpPr>
                <a:cxnSpLocks noChangeShapeType="1"/>
                <a:stCxn id="28807" idx="2"/>
                <a:endCxn id="28811" idx="0"/>
              </p:cNvCxnSpPr>
              <p:nvPr/>
            </p:nvCxnSpPr>
            <p:spPr bwMode="auto">
              <a:xfrm flipH="1">
                <a:off x="1704" y="3673"/>
                <a:ext cx="144" cy="80"/>
              </a:xfrm>
              <a:prstGeom prst="straightConnector1">
                <a:avLst/>
              </a:prstGeom>
              <a:noFill/>
              <a:ln w="9525">
                <a:solidFill>
                  <a:schemeClr val="tx1"/>
                </a:solidFill>
                <a:round/>
                <a:headEnd/>
                <a:tailEnd/>
              </a:ln>
            </p:spPr>
          </p:cxnSp>
          <p:cxnSp>
            <p:nvCxnSpPr>
              <p:cNvPr id="28821" name="AutoShape 39"/>
              <p:cNvCxnSpPr>
                <a:cxnSpLocks noChangeShapeType="1"/>
                <a:stCxn id="28807" idx="2"/>
                <a:endCxn id="28812" idx="0"/>
              </p:cNvCxnSpPr>
              <p:nvPr/>
            </p:nvCxnSpPr>
            <p:spPr bwMode="auto">
              <a:xfrm>
                <a:off x="1848" y="3673"/>
                <a:ext cx="168" cy="119"/>
              </a:xfrm>
              <a:prstGeom prst="straightConnector1">
                <a:avLst/>
              </a:prstGeom>
              <a:noFill/>
              <a:ln w="9525">
                <a:solidFill>
                  <a:schemeClr val="tx1"/>
                </a:solidFill>
                <a:round/>
                <a:headEnd/>
                <a:tailEnd/>
              </a:ln>
            </p:spPr>
          </p:cxnSp>
          <p:cxnSp>
            <p:nvCxnSpPr>
              <p:cNvPr id="28822" name="AutoShape 40"/>
              <p:cNvCxnSpPr>
                <a:cxnSpLocks noChangeShapeType="1"/>
                <a:stCxn id="28811" idx="2"/>
                <a:endCxn id="28813" idx="0"/>
              </p:cNvCxnSpPr>
              <p:nvPr/>
            </p:nvCxnSpPr>
            <p:spPr bwMode="auto">
              <a:xfrm>
                <a:off x="1704" y="4018"/>
                <a:ext cx="0" cy="71"/>
              </a:xfrm>
              <a:prstGeom prst="straightConnector1">
                <a:avLst/>
              </a:prstGeom>
              <a:noFill/>
              <a:ln w="9525">
                <a:solidFill>
                  <a:schemeClr val="tx1"/>
                </a:solidFill>
                <a:round/>
                <a:headEnd/>
                <a:tailEnd/>
              </a:ln>
            </p:spPr>
          </p:cxnSp>
        </p:grpSp>
        <p:sp>
          <p:nvSpPr>
            <p:cNvPr id="28778" name="Text Box 41"/>
            <p:cNvSpPr txBox="1">
              <a:spLocks noChangeArrowheads="1"/>
            </p:cNvSpPr>
            <p:nvPr/>
          </p:nvSpPr>
          <p:spPr bwMode="auto">
            <a:xfrm>
              <a:off x="3264" y="2994"/>
              <a:ext cx="240" cy="265"/>
            </a:xfrm>
            <a:prstGeom prst="rect">
              <a:avLst/>
            </a:prstGeom>
            <a:noFill/>
            <a:ln w="9525">
              <a:noFill/>
              <a:miter lim="800000"/>
              <a:headEnd/>
              <a:tailEnd/>
            </a:ln>
          </p:spPr>
          <p:txBody>
            <a:bodyPr>
              <a:spAutoFit/>
            </a:bodyPr>
            <a:lstStyle/>
            <a:p>
              <a:pPr algn="ctr">
                <a:spcBef>
                  <a:spcPct val="50000"/>
                </a:spcBef>
              </a:pPr>
              <a:r>
                <a:rPr lang="en-US" i="1"/>
                <a:t>q</a:t>
              </a:r>
            </a:p>
          </p:txBody>
        </p:sp>
        <p:cxnSp>
          <p:nvCxnSpPr>
            <p:cNvPr id="28779" name="AutoShape 42"/>
            <p:cNvCxnSpPr>
              <a:cxnSpLocks noChangeShapeType="1"/>
              <a:stCxn id="28770" idx="2"/>
              <a:endCxn id="28778" idx="0"/>
            </p:cNvCxnSpPr>
            <p:nvPr/>
          </p:nvCxnSpPr>
          <p:spPr bwMode="auto">
            <a:xfrm>
              <a:off x="3384" y="2905"/>
              <a:ext cx="0" cy="89"/>
            </a:xfrm>
            <a:prstGeom prst="straightConnector1">
              <a:avLst/>
            </a:prstGeom>
            <a:noFill/>
            <a:ln w="9525">
              <a:solidFill>
                <a:schemeClr val="tx1"/>
              </a:solidFill>
              <a:round/>
              <a:headEnd/>
              <a:tailEnd/>
            </a:ln>
          </p:spPr>
        </p:cxnSp>
        <p:grpSp>
          <p:nvGrpSpPr>
            <p:cNvPr id="28780" name="Group 43"/>
            <p:cNvGrpSpPr>
              <a:grpSpLocks/>
            </p:cNvGrpSpPr>
            <p:nvPr/>
          </p:nvGrpSpPr>
          <p:grpSpPr bwMode="auto">
            <a:xfrm>
              <a:off x="624" y="3024"/>
              <a:ext cx="1104" cy="1714"/>
              <a:chOff x="1152" y="2640"/>
              <a:chExt cx="1104" cy="1714"/>
            </a:xfrm>
          </p:grpSpPr>
          <p:sp>
            <p:nvSpPr>
              <p:cNvPr id="28785" name="Text Box 44"/>
              <p:cNvSpPr txBox="1">
                <a:spLocks noChangeArrowheads="1"/>
              </p:cNvSpPr>
              <p:nvPr/>
            </p:nvSpPr>
            <p:spPr bwMode="auto">
              <a:xfrm>
                <a:off x="1536" y="2640"/>
                <a:ext cx="240" cy="265"/>
              </a:xfrm>
              <a:prstGeom prst="rect">
                <a:avLst/>
              </a:prstGeom>
              <a:noFill/>
              <a:ln w="9525">
                <a:noFill/>
                <a:miter lim="800000"/>
                <a:headEnd/>
                <a:tailEnd/>
              </a:ln>
            </p:spPr>
            <p:txBody>
              <a:bodyPr>
                <a:spAutoFit/>
              </a:bodyPr>
              <a:lstStyle/>
              <a:p>
                <a:pPr algn="ctr">
                  <a:spcBef>
                    <a:spcPct val="50000"/>
                  </a:spcBef>
                </a:pPr>
                <a:r>
                  <a:rPr lang="en-US" i="1"/>
                  <a:t>e</a:t>
                </a:r>
              </a:p>
            </p:txBody>
          </p:sp>
          <p:sp>
            <p:nvSpPr>
              <p:cNvPr id="28786" name="Text Box 45"/>
              <p:cNvSpPr txBox="1">
                <a:spLocks noChangeArrowheads="1"/>
              </p:cNvSpPr>
              <p:nvPr/>
            </p:nvSpPr>
            <p:spPr bwMode="auto">
              <a:xfrm>
                <a:off x="1152" y="3408"/>
                <a:ext cx="240" cy="265"/>
              </a:xfrm>
              <a:prstGeom prst="rect">
                <a:avLst/>
              </a:prstGeom>
              <a:noFill/>
              <a:ln w="9525">
                <a:noFill/>
                <a:miter lim="800000"/>
                <a:headEnd/>
                <a:tailEnd/>
              </a:ln>
            </p:spPr>
            <p:txBody>
              <a:bodyPr>
                <a:spAutoFit/>
              </a:bodyPr>
              <a:lstStyle/>
              <a:p>
                <a:pPr algn="ctr">
                  <a:spcBef>
                    <a:spcPct val="50000"/>
                  </a:spcBef>
                </a:pPr>
                <a:r>
                  <a:rPr lang="en-US" i="1"/>
                  <a:t>p</a:t>
                </a:r>
              </a:p>
            </p:txBody>
          </p:sp>
          <p:sp>
            <p:nvSpPr>
              <p:cNvPr id="28787" name="Text Box 46"/>
              <p:cNvSpPr txBox="1">
                <a:spLocks noChangeArrowheads="1"/>
              </p:cNvSpPr>
              <p:nvPr/>
            </p:nvSpPr>
            <p:spPr bwMode="auto">
              <a:xfrm>
                <a:off x="1296" y="3024"/>
                <a:ext cx="240" cy="265"/>
              </a:xfrm>
              <a:prstGeom prst="rect">
                <a:avLst/>
              </a:prstGeom>
              <a:noFill/>
              <a:ln w="9525">
                <a:noFill/>
                <a:miter lim="800000"/>
                <a:headEnd/>
                <a:tailEnd/>
              </a:ln>
            </p:spPr>
            <p:txBody>
              <a:bodyPr>
                <a:spAutoFit/>
              </a:bodyPr>
              <a:lstStyle/>
              <a:p>
                <a:pPr algn="ctr">
                  <a:spcBef>
                    <a:spcPct val="50000"/>
                  </a:spcBef>
                </a:pPr>
                <a:r>
                  <a:rPr lang="en-US" i="1"/>
                  <a:t>h</a:t>
                </a:r>
              </a:p>
            </p:txBody>
          </p:sp>
          <p:sp>
            <p:nvSpPr>
              <p:cNvPr id="28788" name="Text Box 47"/>
              <p:cNvSpPr txBox="1">
                <a:spLocks noChangeArrowheads="1"/>
              </p:cNvSpPr>
              <p:nvPr/>
            </p:nvSpPr>
            <p:spPr bwMode="auto">
              <a:xfrm>
                <a:off x="1728" y="3408"/>
                <a:ext cx="240" cy="265"/>
              </a:xfrm>
              <a:prstGeom prst="rect">
                <a:avLst/>
              </a:prstGeom>
              <a:noFill/>
              <a:ln w="9525">
                <a:noFill/>
                <a:miter lim="800000"/>
                <a:headEnd/>
                <a:tailEnd/>
              </a:ln>
            </p:spPr>
            <p:txBody>
              <a:bodyPr>
                <a:spAutoFit/>
              </a:bodyPr>
              <a:lstStyle/>
              <a:p>
                <a:pPr algn="ctr">
                  <a:spcBef>
                    <a:spcPct val="50000"/>
                  </a:spcBef>
                </a:pPr>
                <a:r>
                  <a:rPr lang="en-US" i="1"/>
                  <a:t>f</a:t>
                </a:r>
              </a:p>
            </p:txBody>
          </p:sp>
          <p:sp>
            <p:nvSpPr>
              <p:cNvPr id="28789" name="Text Box 48"/>
              <p:cNvSpPr txBox="1">
                <a:spLocks noChangeArrowheads="1"/>
              </p:cNvSpPr>
              <p:nvPr/>
            </p:nvSpPr>
            <p:spPr bwMode="auto">
              <a:xfrm>
                <a:off x="1728" y="3024"/>
                <a:ext cx="240" cy="265"/>
              </a:xfrm>
              <a:prstGeom prst="rect">
                <a:avLst/>
              </a:prstGeom>
              <a:noFill/>
              <a:ln w="9525">
                <a:noFill/>
                <a:miter lim="800000"/>
                <a:headEnd/>
                <a:tailEnd/>
              </a:ln>
            </p:spPr>
            <p:txBody>
              <a:bodyPr>
                <a:spAutoFit/>
              </a:bodyPr>
              <a:lstStyle/>
              <a:p>
                <a:pPr algn="ctr">
                  <a:spcBef>
                    <a:spcPct val="50000"/>
                  </a:spcBef>
                </a:pPr>
                <a:r>
                  <a:rPr lang="en-US" i="1"/>
                  <a:t>r</a:t>
                </a:r>
              </a:p>
            </p:txBody>
          </p:sp>
          <p:sp>
            <p:nvSpPr>
              <p:cNvPr id="28790" name="Text Box 49"/>
              <p:cNvSpPr txBox="1">
                <a:spLocks noChangeArrowheads="1"/>
              </p:cNvSpPr>
              <p:nvPr/>
            </p:nvSpPr>
            <p:spPr bwMode="auto">
              <a:xfrm>
                <a:off x="1440" y="3408"/>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28791" name="Text Box 50"/>
              <p:cNvSpPr txBox="1">
                <a:spLocks noChangeArrowheads="1"/>
              </p:cNvSpPr>
              <p:nvPr/>
            </p:nvSpPr>
            <p:spPr bwMode="auto">
              <a:xfrm>
                <a:off x="1152" y="3753"/>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28792" name="Text Box 51"/>
              <p:cNvSpPr txBox="1">
                <a:spLocks noChangeArrowheads="1"/>
              </p:cNvSpPr>
              <p:nvPr/>
            </p:nvSpPr>
            <p:spPr bwMode="auto">
              <a:xfrm>
                <a:off x="1584" y="3753"/>
                <a:ext cx="240" cy="265"/>
              </a:xfrm>
              <a:prstGeom prst="rect">
                <a:avLst/>
              </a:prstGeom>
              <a:noFill/>
              <a:ln w="9525">
                <a:noFill/>
                <a:miter lim="800000"/>
                <a:headEnd/>
                <a:tailEnd/>
              </a:ln>
            </p:spPr>
            <p:txBody>
              <a:bodyPr>
                <a:spAutoFit/>
              </a:bodyPr>
              <a:lstStyle/>
              <a:p>
                <a:pPr algn="ctr">
                  <a:spcBef>
                    <a:spcPct val="50000"/>
                  </a:spcBef>
                </a:pPr>
                <a:r>
                  <a:rPr lang="en-US" i="1"/>
                  <a:t>c</a:t>
                </a:r>
              </a:p>
            </p:txBody>
          </p:sp>
          <p:sp>
            <p:nvSpPr>
              <p:cNvPr id="28793" name="Text Box 52"/>
              <p:cNvSpPr txBox="1">
                <a:spLocks noChangeArrowheads="1"/>
              </p:cNvSpPr>
              <p:nvPr/>
            </p:nvSpPr>
            <p:spPr bwMode="auto">
              <a:xfrm>
                <a:off x="1776" y="3792"/>
                <a:ext cx="480" cy="243"/>
              </a:xfrm>
              <a:prstGeom prst="rect">
                <a:avLst/>
              </a:prstGeom>
              <a:noFill/>
              <a:ln w="9525">
                <a:noFill/>
                <a:miter lim="800000"/>
                <a:headEnd/>
                <a:tailEnd/>
              </a:ln>
            </p:spPr>
            <p:txBody>
              <a:bodyPr>
                <a:spAutoFit/>
              </a:bodyPr>
              <a:lstStyle/>
              <a:p>
                <a:pPr algn="ctr">
                  <a:spcBef>
                    <a:spcPct val="50000"/>
                  </a:spcBef>
                </a:pPr>
                <a:r>
                  <a:rPr lang="en-US" sz="1600" dirty="0"/>
                  <a:t>G</a:t>
                </a:r>
              </a:p>
            </p:txBody>
          </p:sp>
          <p:sp>
            <p:nvSpPr>
              <p:cNvPr id="28794" name="Text Box 53"/>
              <p:cNvSpPr txBox="1">
                <a:spLocks noChangeArrowheads="1"/>
              </p:cNvSpPr>
              <p:nvPr/>
            </p:nvSpPr>
            <p:spPr bwMode="auto">
              <a:xfrm>
                <a:off x="1584" y="4089"/>
                <a:ext cx="240" cy="265"/>
              </a:xfrm>
              <a:prstGeom prst="rect">
                <a:avLst/>
              </a:prstGeom>
              <a:noFill/>
              <a:ln w="9525">
                <a:noFill/>
                <a:miter lim="800000"/>
                <a:headEnd/>
                <a:tailEnd/>
              </a:ln>
            </p:spPr>
            <p:txBody>
              <a:bodyPr>
                <a:spAutoFit/>
              </a:bodyPr>
              <a:lstStyle/>
              <a:p>
                <a:pPr algn="ctr">
                  <a:spcBef>
                    <a:spcPct val="50000"/>
                  </a:spcBef>
                </a:pPr>
                <a:r>
                  <a:rPr lang="en-US" i="1"/>
                  <a:t>a</a:t>
                </a:r>
              </a:p>
            </p:txBody>
          </p:sp>
          <p:cxnSp>
            <p:nvCxnSpPr>
              <p:cNvPr id="28795" name="AutoShape 54"/>
              <p:cNvCxnSpPr>
                <a:cxnSpLocks noChangeShapeType="1"/>
                <a:stCxn id="28785" idx="2"/>
                <a:endCxn id="28787" idx="0"/>
              </p:cNvCxnSpPr>
              <p:nvPr/>
            </p:nvCxnSpPr>
            <p:spPr bwMode="auto">
              <a:xfrm flipH="1">
                <a:off x="1416" y="2905"/>
                <a:ext cx="240" cy="119"/>
              </a:xfrm>
              <a:prstGeom prst="straightConnector1">
                <a:avLst/>
              </a:prstGeom>
              <a:noFill/>
              <a:ln w="9525">
                <a:solidFill>
                  <a:schemeClr val="tx1"/>
                </a:solidFill>
                <a:round/>
                <a:headEnd/>
                <a:tailEnd/>
              </a:ln>
            </p:spPr>
          </p:cxnSp>
          <p:cxnSp>
            <p:nvCxnSpPr>
              <p:cNvPr id="28796" name="AutoShape 55"/>
              <p:cNvCxnSpPr>
                <a:cxnSpLocks noChangeShapeType="1"/>
                <a:stCxn id="28785" idx="2"/>
                <a:endCxn id="28789" idx="0"/>
              </p:cNvCxnSpPr>
              <p:nvPr/>
            </p:nvCxnSpPr>
            <p:spPr bwMode="auto">
              <a:xfrm>
                <a:off x="1656" y="2905"/>
                <a:ext cx="192" cy="119"/>
              </a:xfrm>
              <a:prstGeom prst="straightConnector1">
                <a:avLst/>
              </a:prstGeom>
              <a:noFill/>
              <a:ln w="9525">
                <a:solidFill>
                  <a:schemeClr val="tx1"/>
                </a:solidFill>
                <a:round/>
                <a:headEnd/>
                <a:tailEnd/>
              </a:ln>
            </p:spPr>
          </p:cxnSp>
          <p:cxnSp>
            <p:nvCxnSpPr>
              <p:cNvPr id="28797" name="AutoShape 56"/>
              <p:cNvCxnSpPr>
                <a:cxnSpLocks noChangeShapeType="1"/>
                <a:stCxn id="28787" idx="2"/>
                <a:endCxn id="28786" idx="0"/>
              </p:cNvCxnSpPr>
              <p:nvPr/>
            </p:nvCxnSpPr>
            <p:spPr bwMode="auto">
              <a:xfrm flipH="1">
                <a:off x="1272" y="3289"/>
                <a:ext cx="144" cy="119"/>
              </a:xfrm>
              <a:prstGeom prst="straightConnector1">
                <a:avLst/>
              </a:prstGeom>
              <a:noFill/>
              <a:ln w="9525">
                <a:solidFill>
                  <a:schemeClr val="tx1"/>
                </a:solidFill>
                <a:round/>
                <a:headEnd/>
                <a:tailEnd/>
              </a:ln>
            </p:spPr>
          </p:cxnSp>
          <p:cxnSp>
            <p:nvCxnSpPr>
              <p:cNvPr id="28798" name="AutoShape 57"/>
              <p:cNvCxnSpPr>
                <a:cxnSpLocks noChangeShapeType="1"/>
                <a:stCxn id="28787" idx="2"/>
                <a:endCxn id="28790" idx="0"/>
              </p:cNvCxnSpPr>
              <p:nvPr/>
            </p:nvCxnSpPr>
            <p:spPr bwMode="auto">
              <a:xfrm>
                <a:off x="1416" y="3289"/>
                <a:ext cx="144" cy="119"/>
              </a:xfrm>
              <a:prstGeom prst="straightConnector1">
                <a:avLst/>
              </a:prstGeom>
              <a:noFill/>
              <a:ln w="9525">
                <a:solidFill>
                  <a:schemeClr val="tx1"/>
                </a:solidFill>
                <a:round/>
                <a:headEnd/>
                <a:tailEnd/>
              </a:ln>
            </p:spPr>
          </p:cxnSp>
          <p:cxnSp>
            <p:nvCxnSpPr>
              <p:cNvPr id="28799" name="AutoShape 58"/>
              <p:cNvCxnSpPr>
                <a:cxnSpLocks noChangeShapeType="1"/>
                <a:stCxn id="28789" idx="2"/>
                <a:endCxn id="28788" idx="0"/>
              </p:cNvCxnSpPr>
              <p:nvPr/>
            </p:nvCxnSpPr>
            <p:spPr bwMode="auto">
              <a:xfrm>
                <a:off x="1848" y="3289"/>
                <a:ext cx="0" cy="119"/>
              </a:xfrm>
              <a:prstGeom prst="straightConnector1">
                <a:avLst/>
              </a:prstGeom>
              <a:noFill/>
              <a:ln w="9525">
                <a:solidFill>
                  <a:schemeClr val="tx1"/>
                </a:solidFill>
                <a:round/>
                <a:headEnd/>
                <a:tailEnd/>
              </a:ln>
            </p:spPr>
          </p:cxnSp>
          <p:cxnSp>
            <p:nvCxnSpPr>
              <p:cNvPr id="28800" name="AutoShape 59"/>
              <p:cNvCxnSpPr>
                <a:cxnSpLocks noChangeShapeType="1"/>
                <a:stCxn id="28786" idx="2"/>
                <a:endCxn id="28791" idx="0"/>
              </p:cNvCxnSpPr>
              <p:nvPr/>
            </p:nvCxnSpPr>
            <p:spPr bwMode="auto">
              <a:xfrm>
                <a:off x="1272" y="3673"/>
                <a:ext cx="0" cy="80"/>
              </a:xfrm>
              <a:prstGeom prst="straightConnector1">
                <a:avLst/>
              </a:prstGeom>
              <a:noFill/>
              <a:ln w="9525">
                <a:solidFill>
                  <a:schemeClr val="tx1"/>
                </a:solidFill>
                <a:round/>
                <a:headEnd/>
                <a:tailEnd/>
              </a:ln>
            </p:spPr>
          </p:cxnSp>
          <p:cxnSp>
            <p:nvCxnSpPr>
              <p:cNvPr id="28801" name="AutoShape 60"/>
              <p:cNvCxnSpPr>
                <a:cxnSpLocks noChangeShapeType="1"/>
                <a:stCxn id="28788" idx="2"/>
                <a:endCxn id="28792" idx="0"/>
              </p:cNvCxnSpPr>
              <p:nvPr/>
            </p:nvCxnSpPr>
            <p:spPr bwMode="auto">
              <a:xfrm flipH="1">
                <a:off x="1704" y="3673"/>
                <a:ext cx="144" cy="80"/>
              </a:xfrm>
              <a:prstGeom prst="straightConnector1">
                <a:avLst/>
              </a:prstGeom>
              <a:noFill/>
              <a:ln w="9525">
                <a:solidFill>
                  <a:schemeClr val="tx1"/>
                </a:solidFill>
                <a:round/>
                <a:headEnd/>
                <a:tailEnd/>
              </a:ln>
            </p:spPr>
          </p:cxnSp>
          <p:cxnSp>
            <p:nvCxnSpPr>
              <p:cNvPr id="28802" name="AutoShape 61"/>
              <p:cNvCxnSpPr>
                <a:cxnSpLocks noChangeShapeType="1"/>
                <a:stCxn id="28788" idx="2"/>
                <a:endCxn id="28793" idx="0"/>
              </p:cNvCxnSpPr>
              <p:nvPr/>
            </p:nvCxnSpPr>
            <p:spPr bwMode="auto">
              <a:xfrm>
                <a:off x="1848" y="3673"/>
                <a:ext cx="168" cy="119"/>
              </a:xfrm>
              <a:prstGeom prst="straightConnector1">
                <a:avLst/>
              </a:prstGeom>
              <a:noFill/>
              <a:ln w="9525">
                <a:solidFill>
                  <a:schemeClr val="tx1"/>
                </a:solidFill>
                <a:round/>
                <a:headEnd/>
                <a:tailEnd/>
              </a:ln>
            </p:spPr>
          </p:cxnSp>
          <p:cxnSp>
            <p:nvCxnSpPr>
              <p:cNvPr id="28803" name="AutoShape 62"/>
              <p:cNvCxnSpPr>
                <a:cxnSpLocks noChangeShapeType="1"/>
                <a:stCxn id="28792" idx="2"/>
                <a:endCxn id="28794" idx="0"/>
              </p:cNvCxnSpPr>
              <p:nvPr/>
            </p:nvCxnSpPr>
            <p:spPr bwMode="auto">
              <a:xfrm>
                <a:off x="1704" y="4018"/>
                <a:ext cx="0" cy="71"/>
              </a:xfrm>
              <a:prstGeom prst="straightConnector1">
                <a:avLst/>
              </a:prstGeom>
              <a:noFill/>
              <a:ln w="9525">
                <a:solidFill>
                  <a:schemeClr val="tx1"/>
                </a:solidFill>
                <a:round/>
                <a:headEnd/>
                <a:tailEnd/>
              </a:ln>
            </p:spPr>
          </p:cxnSp>
        </p:grpSp>
        <p:cxnSp>
          <p:nvCxnSpPr>
            <p:cNvPr id="28781" name="AutoShape 63"/>
            <p:cNvCxnSpPr>
              <a:cxnSpLocks noChangeShapeType="1"/>
              <a:stCxn id="28769" idx="2"/>
              <a:endCxn id="28785" idx="0"/>
            </p:cNvCxnSpPr>
            <p:nvPr/>
          </p:nvCxnSpPr>
          <p:spPr bwMode="auto">
            <a:xfrm>
              <a:off x="504" y="2953"/>
              <a:ext cx="624" cy="71"/>
            </a:xfrm>
            <a:prstGeom prst="straightConnector1">
              <a:avLst/>
            </a:prstGeom>
            <a:noFill/>
            <a:ln w="9525">
              <a:solidFill>
                <a:schemeClr val="tx1"/>
              </a:solidFill>
              <a:round/>
              <a:headEnd/>
              <a:tailEnd/>
            </a:ln>
          </p:spPr>
        </p:cxnSp>
        <p:cxnSp>
          <p:nvCxnSpPr>
            <p:cNvPr id="28782" name="AutoShape 64"/>
            <p:cNvCxnSpPr>
              <a:cxnSpLocks noChangeShapeType="1"/>
              <a:stCxn id="28766" idx="2"/>
              <a:endCxn id="28769" idx="0"/>
            </p:cNvCxnSpPr>
            <p:nvPr/>
          </p:nvCxnSpPr>
          <p:spPr bwMode="auto">
            <a:xfrm flipH="1">
              <a:off x="504" y="2575"/>
              <a:ext cx="1536" cy="113"/>
            </a:xfrm>
            <a:prstGeom prst="straightConnector1">
              <a:avLst/>
            </a:prstGeom>
            <a:noFill/>
            <a:ln w="9525">
              <a:solidFill>
                <a:schemeClr val="tx1"/>
              </a:solidFill>
              <a:round/>
              <a:headEnd/>
              <a:tailEnd/>
            </a:ln>
          </p:spPr>
        </p:cxnSp>
        <p:cxnSp>
          <p:nvCxnSpPr>
            <p:cNvPr id="28783" name="AutoShape 65"/>
            <p:cNvCxnSpPr>
              <a:cxnSpLocks noChangeShapeType="1"/>
              <a:stCxn id="28766" idx="2"/>
              <a:endCxn id="28804" idx="0"/>
            </p:cNvCxnSpPr>
            <p:nvPr/>
          </p:nvCxnSpPr>
          <p:spPr bwMode="auto">
            <a:xfrm>
              <a:off x="2040" y="2575"/>
              <a:ext cx="240" cy="65"/>
            </a:xfrm>
            <a:prstGeom prst="straightConnector1">
              <a:avLst/>
            </a:prstGeom>
            <a:noFill/>
            <a:ln w="9525">
              <a:solidFill>
                <a:schemeClr val="tx1"/>
              </a:solidFill>
              <a:round/>
              <a:headEnd/>
              <a:tailEnd/>
            </a:ln>
          </p:spPr>
        </p:cxnSp>
        <p:cxnSp>
          <p:nvCxnSpPr>
            <p:cNvPr id="28784" name="AutoShape 66"/>
            <p:cNvCxnSpPr>
              <a:cxnSpLocks noChangeShapeType="1"/>
              <a:stCxn id="28766" idx="2"/>
              <a:endCxn id="28770" idx="0"/>
            </p:cNvCxnSpPr>
            <p:nvPr/>
          </p:nvCxnSpPr>
          <p:spPr bwMode="auto">
            <a:xfrm>
              <a:off x="2040" y="2575"/>
              <a:ext cx="1344" cy="65"/>
            </a:xfrm>
            <a:prstGeom prst="straightConnector1">
              <a:avLst/>
            </a:prstGeom>
            <a:noFill/>
            <a:ln w="9525">
              <a:solidFill>
                <a:schemeClr val="tx1"/>
              </a:solidFill>
              <a:round/>
              <a:headEnd/>
              <a:tailEnd/>
            </a:ln>
          </p:spPr>
        </p:cxnSp>
      </p:grpSp>
      <p:sp>
        <p:nvSpPr>
          <p:cNvPr id="28677" name="Line 67"/>
          <p:cNvSpPr>
            <a:spLocks noChangeShapeType="1"/>
          </p:cNvSpPr>
          <p:nvPr/>
        </p:nvSpPr>
        <p:spPr bwMode="auto">
          <a:xfrm>
            <a:off x="3" y="3276600"/>
            <a:ext cx="12191999" cy="0"/>
          </a:xfrm>
          <a:prstGeom prst="line">
            <a:avLst/>
          </a:prstGeom>
          <a:noFill/>
          <a:ln w="9525">
            <a:solidFill>
              <a:schemeClr val="tx1"/>
            </a:solidFill>
            <a:round/>
            <a:headEnd/>
            <a:tailEnd/>
          </a:ln>
        </p:spPr>
        <p:txBody>
          <a:bodyPr lIns="91432" tIns="45718" rIns="91432" bIns="45718"/>
          <a:lstStyle/>
          <a:p>
            <a:endParaRPr lang="en-US"/>
          </a:p>
        </p:txBody>
      </p:sp>
      <p:sp>
        <p:nvSpPr>
          <p:cNvPr id="805956" name="Oval 68"/>
          <p:cNvSpPr>
            <a:spLocks noChangeArrowheads="1"/>
          </p:cNvSpPr>
          <p:nvPr/>
        </p:nvSpPr>
        <p:spPr bwMode="auto">
          <a:xfrm>
            <a:off x="6243639" y="3425826"/>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28679" name="Oval 69"/>
          <p:cNvSpPr>
            <a:spLocks noChangeArrowheads="1"/>
          </p:cNvSpPr>
          <p:nvPr/>
        </p:nvSpPr>
        <p:spPr bwMode="auto">
          <a:xfrm>
            <a:off x="6245230" y="3427411"/>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5958" name="Oval 70"/>
          <p:cNvSpPr>
            <a:spLocks noChangeArrowheads="1"/>
          </p:cNvSpPr>
          <p:nvPr/>
        </p:nvSpPr>
        <p:spPr bwMode="auto">
          <a:xfrm>
            <a:off x="3833815" y="3921126"/>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5959" name="Oval 71"/>
          <p:cNvSpPr>
            <a:spLocks noChangeArrowheads="1"/>
          </p:cNvSpPr>
          <p:nvPr/>
        </p:nvSpPr>
        <p:spPr bwMode="auto">
          <a:xfrm>
            <a:off x="6627815" y="3854451"/>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5960" name="Oval 72"/>
          <p:cNvSpPr>
            <a:spLocks noChangeArrowheads="1"/>
          </p:cNvSpPr>
          <p:nvPr/>
        </p:nvSpPr>
        <p:spPr bwMode="auto">
          <a:xfrm>
            <a:off x="8372480" y="3870326"/>
            <a:ext cx="290513"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28683" name="Text Box 73"/>
          <p:cNvSpPr txBox="1">
            <a:spLocks noChangeArrowheads="1"/>
          </p:cNvSpPr>
          <p:nvPr/>
        </p:nvSpPr>
        <p:spPr bwMode="auto">
          <a:xfrm>
            <a:off x="381002" y="1447800"/>
            <a:ext cx="3238498" cy="1477323"/>
          </a:xfrm>
          <a:prstGeom prst="rect">
            <a:avLst/>
          </a:prstGeom>
          <a:noFill/>
          <a:ln w="9525">
            <a:noFill/>
            <a:miter lim="800000"/>
            <a:headEnd/>
            <a:tailEnd/>
          </a:ln>
        </p:spPr>
        <p:txBody>
          <a:bodyPr wrap="square" lIns="91432" tIns="45718" rIns="91432" bIns="45718">
            <a:spAutoFit/>
          </a:bodyPr>
          <a:lstStyle/>
          <a:p>
            <a:pPr>
              <a:spcBef>
                <a:spcPct val="50000"/>
              </a:spcBef>
            </a:pPr>
            <a:r>
              <a:rPr lang="en-US" i="1" dirty="0">
                <a:solidFill>
                  <a:srgbClr val="CC00CC"/>
                </a:solidFill>
              </a:rPr>
              <a:t>g(n) </a:t>
            </a:r>
            <a:r>
              <a:rPr lang="en-US" i="1" dirty="0"/>
              <a:t>= cost from root to n</a:t>
            </a:r>
          </a:p>
          <a:p>
            <a:pPr>
              <a:spcBef>
                <a:spcPct val="50000"/>
              </a:spcBef>
            </a:pPr>
            <a:r>
              <a:rPr lang="en-US" i="1" dirty="0"/>
              <a:t>Strategy: expand lowest </a:t>
            </a:r>
            <a:r>
              <a:rPr lang="en-US" i="1" dirty="0">
                <a:solidFill>
                  <a:srgbClr val="CC00CC"/>
                </a:solidFill>
              </a:rPr>
              <a:t>g(n)</a:t>
            </a:r>
            <a:endParaRPr lang="en-US" i="1" dirty="0"/>
          </a:p>
          <a:p>
            <a:pPr>
              <a:spcBef>
                <a:spcPct val="50000"/>
              </a:spcBef>
            </a:pPr>
            <a:r>
              <a:rPr lang="en-US" i="1" dirty="0"/>
              <a:t>Frontier is a priority queue sorted by </a:t>
            </a:r>
            <a:r>
              <a:rPr lang="en-US" i="1" dirty="0">
                <a:solidFill>
                  <a:srgbClr val="CC00CC"/>
                </a:solidFill>
              </a:rPr>
              <a:t>g(n)</a:t>
            </a:r>
          </a:p>
        </p:txBody>
      </p:sp>
      <p:grpSp>
        <p:nvGrpSpPr>
          <p:cNvPr id="28684" name="Group 74"/>
          <p:cNvGrpSpPr>
            <a:grpSpLocks/>
          </p:cNvGrpSpPr>
          <p:nvPr/>
        </p:nvGrpSpPr>
        <p:grpSpPr bwMode="auto">
          <a:xfrm>
            <a:off x="4572001" y="1270001"/>
            <a:ext cx="3205163" cy="1768475"/>
            <a:chOff x="816" y="1056"/>
            <a:chExt cx="4176" cy="2304"/>
          </a:xfrm>
        </p:grpSpPr>
        <p:grpSp>
          <p:nvGrpSpPr>
            <p:cNvPr id="28736" name="Group 75"/>
            <p:cNvGrpSpPr>
              <a:grpSpLocks/>
            </p:cNvGrpSpPr>
            <p:nvPr/>
          </p:nvGrpSpPr>
          <p:grpSpPr bwMode="auto">
            <a:xfrm>
              <a:off x="816" y="1056"/>
              <a:ext cx="4176" cy="2304"/>
              <a:chOff x="336" y="576"/>
              <a:chExt cx="4848" cy="2784"/>
            </a:xfrm>
          </p:grpSpPr>
          <p:sp>
            <p:nvSpPr>
              <p:cNvPr id="28738" name="AutoShape 76"/>
              <p:cNvSpPr>
                <a:spLocks noChangeArrowheads="1"/>
              </p:cNvSpPr>
              <p:nvPr/>
            </p:nvSpPr>
            <p:spPr bwMode="auto">
              <a:xfrm>
                <a:off x="336" y="2208"/>
                <a:ext cx="480" cy="480"/>
              </a:xfrm>
              <a:prstGeom prst="flowChartConnector">
                <a:avLst/>
              </a:prstGeom>
              <a:noFill/>
              <a:ln w="12700">
                <a:solidFill>
                  <a:schemeClr val="tx1"/>
                </a:solidFill>
                <a:round/>
                <a:headEnd/>
                <a:tailEnd/>
              </a:ln>
            </p:spPr>
            <p:txBody>
              <a:bodyPr wrap="none" anchor="ctr"/>
              <a:lstStyle/>
              <a:p>
                <a:pPr algn="ctr"/>
                <a:r>
                  <a:rPr lang="en-US"/>
                  <a:t>S</a:t>
                </a:r>
              </a:p>
            </p:txBody>
          </p:sp>
          <p:sp>
            <p:nvSpPr>
              <p:cNvPr id="28739" name="AutoShape 77"/>
              <p:cNvSpPr>
                <a:spLocks noChangeArrowheads="1"/>
              </p:cNvSpPr>
              <p:nvPr/>
            </p:nvSpPr>
            <p:spPr bwMode="auto">
              <a:xfrm>
                <a:off x="4704" y="576"/>
                <a:ext cx="480" cy="480"/>
              </a:xfrm>
              <a:prstGeom prst="flowChartConnector">
                <a:avLst/>
              </a:prstGeom>
              <a:noFill/>
              <a:ln w="12700">
                <a:solidFill>
                  <a:schemeClr val="tx1"/>
                </a:solidFill>
                <a:round/>
                <a:headEnd/>
                <a:tailEnd/>
              </a:ln>
            </p:spPr>
            <p:txBody>
              <a:bodyPr wrap="none" anchor="ctr"/>
              <a:lstStyle/>
              <a:p>
                <a:pPr algn="ctr"/>
                <a:r>
                  <a:rPr lang="en-US"/>
                  <a:t>G</a:t>
                </a:r>
              </a:p>
            </p:txBody>
          </p:sp>
          <p:sp>
            <p:nvSpPr>
              <p:cNvPr id="28740" name="AutoShape 78"/>
              <p:cNvSpPr>
                <a:spLocks noChangeArrowheads="1"/>
              </p:cNvSpPr>
              <p:nvPr/>
            </p:nvSpPr>
            <p:spPr bwMode="auto">
              <a:xfrm>
                <a:off x="1728" y="1776"/>
                <a:ext cx="480" cy="480"/>
              </a:xfrm>
              <a:prstGeom prst="flowChartConnector">
                <a:avLst/>
              </a:prstGeom>
              <a:noFill/>
              <a:ln w="12700">
                <a:solidFill>
                  <a:schemeClr val="tx1"/>
                </a:solidFill>
                <a:round/>
                <a:headEnd/>
                <a:tailEnd/>
              </a:ln>
            </p:spPr>
            <p:txBody>
              <a:bodyPr wrap="none" anchor="ctr"/>
              <a:lstStyle/>
              <a:p>
                <a:pPr algn="ctr"/>
                <a:r>
                  <a:rPr lang="en-US" sz="1500" i="1" dirty="0"/>
                  <a:t>d</a:t>
                </a:r>
              </a:p>
            </p:txBody>
          </p:sp>
          <p:sp>
            <p:nvSpPr>
              <p:cNvPr id="28741" name="AutoShape 79"/>
              <p:cNvSpPr>
                <a:spLocks noChangeArrowheads="1"/>
              </p:cNvSpPr>
              <p:nvPr/>
            </p:nvSpPr>
            <p:spPr bwMode="auto">
              <a:xfrm>
                <a:off x="720" y="1056"/>
                <a:ext cx="480" cy="480"/>
              </a:xfrm>
              <a:prstGeom prst="flowChartConnector">
                <a:avLst/>
              </a:prstGeom>
              <a:noFill/>
              <a:ln w="12700">
                <a:solidFill>
                  <a:schemeClr val="tx1"/>
                </a:solidFill>
                <a:round/>
                <a:headEnd/>
                <a:tailEnd/>
              </a:ln>
            </p:spPr>
            <p:txBody>
              <a:bodyPr wrap="none" anchor="ctr"/>
              <a:lstStyle/>
              <a:p>
                <a:pPr algn="ctr"/>
                <a:r>
                  <a:rPr lang="en-US" sz="1500" i="1" dirty="0"/>
                  <a:t>b</a:t>
                </a:r>
              </a:p>
            </p:txBody>
          </p:sp>
          <p:sp>
            <p:nvSpPr>
              <p:cNvPr id="28742" name="AutoShape 80"/>
              <p:cNvSpPr>
                <a:spLocks noChangeArrowheads="1"/>
              </p:cNvSpPr>
              <p:nvPr/>
            </p:nvSpPr>
            <p:spPr bwMode="auto">
              <a:xfrm>
                <a:off x="1200" y="2736"/>
                <a:ext cx="480" cy="480"/>
              </a:xfrm>
              <a:prstGeom prst="flowChartConnector">
                <a:avLst/>
              </a:prstGeom>
              <a:noFill/>
              <a:ln w="12700">
                <a:solidFill>
                  <a:schemeClr val="tx1"/>
                </a:solidFill>
                <a:round/>
                <a:headEnd/>
                <a:tailEnd/>
              </a:ln>
            </p:spPr>
            <p:txBody>
              <a:bodyPr wrap="none" anchor="ctr"/>
              <a:lstStyle/>
              <a:p>
                <a:pPr algn="ctr"/>
                <a:r>
                  <a:rPr lang="en-US" sz="1500" i="1" dirty="0"/>
                  <a:t>p</a:t>
                </a:r>
              </a:p>
            </p:txBody>
          </p:sp>
          <p:sp>
            <p:nvSpPr>
              <p:cNvPr id="28743" name="AutoShape 81"/>
              <p:cNvSpPr>
                <a:spLocks noChangeArrowheads="1"/>
              </p:cNvSpPr>
              <p:nvPr/>
            </p:nvSpPr>
            <p:spPr bwMode="auto">
              <a:xfrm>
                <a:off x="2352" y="2880"/>
                <a:ext cx="480" cy="480"/>
              </a:xfrm>
              <a:prstGeom prst="flowChartConnector">
                <a:avLst/>
              </a:prstGeom>
              <a:noFill/>
              <a:ln w="12700">
                <a:solidFill>
                  <a:schemeClr val="tx1"/>
                </a:solidFill>
                <a:round/>
                <a:headEnd/>
                <a:tailEnd/>
              </a:ln>
            </p:spPr>
            <p:txBody>
              <a:bodyPr wrap="none" anchor="ctr"/>
              <a:lstStyle/>
              <a:p>
                <a:pPr algn="ctr"/>
                <a:r>
                  <a:rPr lang="en-US" sz="1500" i="1" dirty="0"/>
                  <a:t>q</a:t>
                </a:r>
              </a:p>
            </p:txBody>
          </p:sp>
          <p:sp>
            <p:nvSpPr>
              <p:cNvPr id="28744" name="AutoShape 82"/>
              <p:cNvSpPr>
                <a:spLocks noChangeArrowheads="1"/>
              </p:cNvSpPr>
              <p:nvPr/>
            </p:nvSpPr>
            <p:spPr bwMode="auto">
              <a:xfrm>
                <a:off x="2880" y="1008"/>
                <a:ext cx="480" cy="480"/>
              </a:xfrm>
              <a:prstGeom prst="flowChartConnector">
                <a:avLst/>
              </a:prstGeom>
              <a:noFill/>
              <a:ln w="12700">
                <a:solidFill>
                  <a:schemeClr val="tx1"/>
                </a:solidFill>
                <a:round/>
                <a:headEnd/>
                <a:tailEnd/>
              </a:ln>
            </p:spPr>
            <p:txBody>
              <a:bodyPr wrap="none" anchor="ctr"/>
              <a:lstStyle/>
              <a:p>
                <a:pPr algn="ctr"/>
                <a:r>
                  <a:rPr lang="en-US" sz="1500" i="1" dirty="0"/>
                  <a:t>c</a:t>
                </a:r>
              </a:p>
            </p:txBody>
          </p:sp>
          <p:sp>
            <p:nvSpPr>
              <p:cNvPr id="28745" name="AutoShape 83"/>
              <p:cNvSpPr>
                <a:spLocks noChangeArrowheads="1"/>
              </p:cNvSpPr>
              <p:nvPr/>
            </p:nvSpPr>
            <p:spPr bwMode="auto">
              <a:xfrm>
                <a:off x="3552" y="1584"/>
                <a:ext cx="480" cy="480"/>
              </a:xfrm>
              <a:prstGeom prst="flowChartConnector">
                <a:avLst/>
              </a:prstGeom>
              <a:noFill/>
              <a:ln w="12700">
                <a:solidFill>
                  <a:schemeClr val="tx1"/>
                </a:solidFill>
                <a:round/>
                <a:headEnd/>
                <a:tailEnd/>
              </a:ln>
            </p:spPr>
            <p:txBody>
              <a:bodyPr wrap="none" anchor="ctr"/>
              <a:lstStyle/>
              <a:p>
                <a:pPr algn="ctr"/>
                <a:r>
                  <a:rPr lang="en-US" sz="1500" i="1" dirty="0"/>
                  <a:t>e</a:t>
                </a:r>
              </a:p>
            </p:txBody>
          </p:sp>
          <p:sp>
            <p:nvSpPr>
              <p:cNvPr id="28746" name="AutoShape 84"/>
              <p:cNvSpPr>
                <a:spLocks noChangeArrowheads="1"/>
              </p:cNvSpPr>
              <p:nvPr/>
            </p:nvSpPr>
            <p:spPr bwMode="auto">
              <a:xfrm>
                <a:off x="3168" y="2256"/>
                <a:ext cx="480" cy="480"/>
              </a:xfrm>
              <a:prstGeom prst="flowChartConnector">
                <a:avLst/>
              </a:prstGeom>
              <a:noFill/>
              <a:ln w="12700">
                <a:solidFill>
                  <a:schemeClr val="tx1"/>
                </a:solidFill>
                <a:round/>
                <a:headEnd/>
                <a:tailEnd/>
              </a:ln>
            </p:spPr>
            <p:txBody>
              <a:bodyPr wrap="none" anchor="ctr"/>
              <a:lstStyle/>
              <a:p>
                <a:pPr algn="ctr"/>
                <a:r>
                  <a:rPr lang="en-US" sz="1500" i="1" dirty="0"/>
                  <a:t>h</a:t>
                </a:r>
              </a:p>
            </p:txBody>
          </p:sp>
          <p:sp>
            <p:nvSpPr>
              <p:cNvPr id="28747" name="AutoShape 85"/>
              <p:cNvSpPr>
                <a:spLocks noChangeArrowheads="1"/>
              </p:cNvSpPr>
              <p:nvPr/>
            </p:nvSpPr>
            <p:spPr bwMode="auto">
              <a:xfrm>
                <a:off x="1584" y="624"/>
                <a:ext cx="480" cy="480"/>
              </a:xfrm>
              <a:prstGeom prst="flowChartConnector">
                <a:avLst/>
              </a:prstGeom>
              <a:noFill/>
              <a:ln w="12700">
                <a:solidFill>
                  <a:schemeClr val="tx1"/>
                </a:solidFill>
                <a:round/>
                <a:headEnd/>
                <a:tailEnd/>
              </a:ln>
            </p:spPr>
            <p:txBody>
              <a:bodyPr wrap="none" anchor="ctr"/>
              <a:lstStyle/>
              <a:p>
                <a:pPr algn="ctr"/>
                <a:r>
                  <a:rPr lang="en-US" sz="1500" i="1" dirty="0"/>
                  <a:t>a</a:t>
                </a:r>
              </a:p>
            </p:txBody>
          </p:sp>
          <p:sp>
            <p:nvSpPr>
              <p:cNvPr id="28748" name="AutoShape 86"/>
              <p:cNvSpPr>
                <a:spLocks noChangeArrowheads="1"/>
              </p:cNvSpPr>
              <p:nvPr/>
            </p:nvSpPr>
            <p:spPr bwMode="auto">
              <a:xfrm>
                <a:off x="4560" y="1872"/>
                <a:ext cx="480" cy="480"/>
              </a:xfrm>
              <a:prstGeom prst="flowChartConnector">
                <a:avLst/>
              </a:prstGeom>
              <a:noFill/>
              <a:ln w="12700">
                <a:solidFill>
                  <a:schemeClr val="tx1"/>
                </a:solidFill>
                <a:round/>
                <a:headEnd/>
                <a:tailEnd/>
              </a:ln>
            </p:spPr>
            <p:txBody>
              <a:bodyPr wrap="none" anchor="ctr"/>
              <a:lstStyle/>
              <a:p>
                <a:pPr algn="ctr"/>
                <a:r>
                  <a:rPr lang="en-US" sz="1500" i="1" dirty="0"/>
                  <a:t>f</a:t>
                </a:r>
              </a:p>
            </p:txBody>
          </p:sp>
          <p:sp>
            <p:nvSpPr>
              <p:cNvPr id="28749" name="AutoShape 87"/>
              <p:cNvSpPr>
                <a:spLocks noChangeArrowheads="1"/>
              </p:cNvSpPr>
              <p:nvPr/>
            </p:nvSpPr>
            <p:spPr bwMode="auto">
              <a:xfrm>
                <a:off x="4368" y="2736"/>
                <a:ext cx="480" cy="480"/>
              </a:xfrm>
              <a:prstGeom prst="flowChartConnector">
                <a:avLst/>
              </a:prstGeom>
              <a:noFill/>
              <a:ln w="12700">
                <a:solidFill>
                  <a:schemeClr val="tx1"/>
                </a:solidFill>
                <a:round/>
                <a:headEnd/>
                <a:tailEnd/>
              </a:ln>
            </p:spPr>
            <p:txBody>
              <a:bodyPr wrap="none" anchor="ctr"/>
              <a:lstStyle/>
              <a:p>
                <a:pPr algn="ctr"/>
                <a:r>
                  <a:rPr lang="en-US" sz="1500" i="1" dirty="0"/>
                  <a:t>r</a:t>
                </a:r>
              </a:p>
            </p:txBody>
          </p:sp>
          <p:cxnSp>
            <p:nvCxnSpPr>
              <p:cNvPr id="28750" name="AutoShape 88"/>
              <p:cNvCxnSpPr>
                <a:cxnSpLocks noChangeShapeType="1"/>
                <a:stCxn id="28738" idx="5"/>
                <a:endCxn id="28742" idx="2"/>
              </p:cNvCxnSpPr>
              <p:nvPr/>
            </p:nvCxnSpPr>
            <p:spPr bwMode="auto">
              <a:xfrm>
                <a:off x="746" y="2618"/>
                <a:ext cx="454" cy="358"/>
              </a:xfrm>
              <a:prstGeom prst="straightConnector1">
                <a:avLst/>
              </a:prstGeom>
              <a:noFill/>
              <a:ln w="9525">
                <a:solidFill>
                  <a:schemeClr val="tx1"/>
                </a:solidFill>
                <a:round/>
                <a:headEnd/>
                <a:tailEnd type="triangle" w="med" len="med"/>
              </a:ln>
            </p:spPr>
          </p:cxnSp>
          <p:cxnSp>
            <p:nvCxnSpPr>
              <p:cNvPr id="28751" name="AutoShape 89"/>
              <p:cNvCxnSpPr>
                <a:cxnSpLocks noChangeShapeType="1"/>
                <a:stCxn id="28742" idx="5"/>
                <a:endCxn id="28743" idx="2"/>
              </p:cNvCxnSpPr>
              <p:nvPr/>
            </p:nvCxnSpPr>
            <p:spPr bwMode="auto">
              <a:xfrm flipV="1">
                <a:off x="1610" y="3120"/>
                <a:ext cx="742" cy="26"/>
              </a:xfrm>
              <a:prstGeom prst="straightConnector1">
                <a:avLst/>
              </a:prstGeom>
              <a:noFill/>
              <a:ln w="9525">
                <a:solidFill>
                  <a:schemeClr val="tx1"/>
                </a:solidFill>
                <a:round/>
                <a:headEnd/>
                <a:tailEnd type="triangle" w="med" len="med"/>
              </a:ln>
            </p:spPr>
          </p:cxnSp>
          <p:cxnSp>
            <p:nvCxnSpPr>
              <p:cNvPr id="28752" name="AutoShape 90"/>
              <p:cNvCxnSpPr>
                <a:cxnSpLocks noChangeShapeType="1"/>
                <a:stCxn id="28746" idx="3"/>
                <a:endCxn id="28743" idx="7"/>
              </p:cNvCxnSpPr>
              <p:nvPr/>
            </p:nvCxnSpPr>
            <p:spPr bwMode="auto">
              <a:xfrm flipH="1">
                <a:off x="2762" y="2666"/>
                <a:ext cx="476" cy="284"/>
              </a:xfrm>
              <a:prstGeom prst="straightConnector1">
                <a:avLst/>
              </a:prstGeom>
              <a:noFill/>
              <a:ln w="9525">
                <a:solidFill>
                  <a:schemeClr val="tx1"/>
                </a:solidFill>
                <a:round/>
                <a:headEnd/>
                <a:tailEnd type="triangle" w="med" len="med"/>
              </a:ln>
            </p:spPr>
          </p:cxnSp>
          <p:cxnSp>
            <p:nvCxnSpPr>
              <p:cNvPr id="28753" name="AutoShape 91"/>
              <p:cNvCxnSpPr>
                <a:cxnSpLocks noChangeShapeType="1"/>
                <a:stCxn id="28746" idx="2"/>
                <a:endCxn id="28742" idx="6"/>
              </p:cNvCxnSpPr>
              <p:nvPr/>
            </p:nvCxnSpPr>
            <p:spPr bwMode="auto">
              <a:xfrm flipH="1">
                <a:off x="1680" y="2496"/>
                <a:ext cx="1488" cy="480"/>
              </a:xfrm>
              <a:prstGeom prst="straightConnector1">
                <a:avLst/>
              </a:prstGeom>
              <a:noFill/>
              <a:ln w="9525">
                <a:solidFill>
                  <a:schemeClr val="tx1"/>
                </a:solidFill>
                <a:round/>
                <a:headEnd/>
                <a:tailEnd type="triangle" w="med" len="med"/>
              </a:ln>
            </p:spPr>
          </p:cxnSp>
          <p:cxnSp>
            <p:nvCxnSpPr>
              <p:cNvPr id="28754" name="AutoShape 92"/>
              <p:cNvCxnSpPr>
                <a:cxnSpLocks noChangeShapeType="1"/>
                <a:stCxn id="28745" idx="4"/>
                <a:endCxn id="28746" idx="7"/>
              </p:cNvCxnSpPr>
              <p:nvPr/>
            </p:nvCxnSpPr>
            <p:spPr bwMode="auto">
              <a:xfrm flipH="1">
                <a:off x="3578" y="2064"/>
                <a:ext cx="214" cy="262"/>
              </a:xfrm>
              <a:prstGeom prst="straightConnector1">
                <a:avLst/>
              </a:prstGeom>
              <a:noFill/>
              <a:ln w="9525">
                <a:solidFill>
                  <a:schemeClr val="tx1"/>
                </a:solidFill>
                <a:round/>
                <a:headEnd/>
                <a:tailEnd type="triangle" w="med" len="med"/>
              </a:ln>
            </p:spPr>
          </p:cxnSp>
          <p:cxnSp>
            <p:nvCxnSpPr>
              <p:cNvPr id="28755" name="AutoShape 93"/>
              <p:cNvCxnSpPr>
                <a:cxnSpLocks noChangeShapeType="1"/>
                <a:stCxn id="28745" idx="5"/>
                <a:endCxn id="28749" idx="1"/>
              </p:cNvCxnSpPr>
              <p:nvPr/>
            </p:nvCxnSpPr>
            <p:spPr bwMode="auto">
              <a:xfrm>
                <a:off x="3962" y="1994"/>
                <a:ext cx="476" cy="812"/>
              </a:xfrm>
              <a:prstGeom prst="straightConnector1">
                <a:avLst/>
              </a:prstGeom>
              <a:noFill/>
              <a:ln w="9525">
                <a:solidFill>
                  <a:schemeClr val="tx1"/>
                </a:solidFill>
                <a:round/>
                <a:headEnd/>
                <a:tailEnd type="triangle" w="med" len="med"/>
              </a:ln>
            </p:spPr>
          </p:cxnSp>
          <p:cxnSp>
            <p:nvCxnSpPr>
              <p:cNvPr id="28756" name="AutoShape 94"/>
              <p:cNvCxnSpPr>
                <a:cxnSpLocks noChangeShapeType="1"/>
                <a:stCxn id="28749" idx="0"/>
                <a:endCxn id="28748" idx="4"/>
              </p:cNvCxnSpPr>
              <p:nvPr/>
            </p:nvCxnSpPr>
            <p:spPr bwMode="auto">
              <a:xfrm flipV="1">
                <a:off x="4608" y="2352"/>
                <a:ext cx="192" cy="384"/>
              </a:xfrm>
              <a:prstGeom prst="straightConnector1">
                <a:avLst/>
              </a:prstGeom>
              <a:noFill/>
              <a:ln w="9525">
                <a:solidFill>
                  <a:schemeClr val="tx1"/>
                </a:solidFill>
                <a:round/>
                <a:headEnd/>
                <a:tailEnd type="triangle" w="med" len="med"/>
              </a:ln>
            </p:spPr>
          </p:cxnSp>
          <p:cxnSp>
            <p:nvCxnSpPr>
              <p:cNvPr id="28757" name="AutoShape 95"/>
              <p:cNvCxnSpPr>
                <a:cxnSpLocks noChangeShapeType="1"/>
                <a:stCxn id="28748" idx="0"/>
                <a:endCxn id="28739" idx="4"/>
              </p:cNvCxnSpPr>
              <p:nvPr/>
            </p:nvCxnSpPr>
            <p:spPr bwMode="auto">
              <a:xfrm flipV="1">
                <a:off x="4800" y="1056"/>
                <a:ext cx="144" cy="816"/>
              </a:xfrm>
              <a:prstGeom prst="straightConnector1">
                <a:avLst/>
              </a:prstGeom>
              <a:noFill/>
              <a:ln w="9525">
                <a:solidFill>
                  <a:schemeClr val="tx1"/>
                </a:solidFill>
                <a:round/>
                <a:headEnd/>
                <a:tailEnd type="triangle" w="med" len="med"/>
              </a:ln>
            </p:spPr>
          </p:cxnSp>
          <p:cxnSp>
            <p:nvCxnSpPr>
              <p:cNvPr id="28758" name="AutoShape 96"/>
              <p:cNvCxnSpPr>
                <a:cxnSpLocks noChangeShapeType="1"/>
                <a:stCxn id="28738" idx="7"/>
              </p:cNvCxnSpPr>
              <p:nvPr/>
            </p:nvCxnSpPr>
            <p:spPr bwMode="auto">
              <a:xfrm flipV="1">
                <a:off x="746" y="2016"/>
                <a:ext cx="982" cy="262"/>
              </a:xfrm>
              <a:prstGeom prst="straightConnector1">
                <a:avLst/>
              </a:prstGeom>
              <a:noFill/>
              <a:ln w="9525">
                <a:solidFill>
                  <a:schemeClr val="tx1"/>
                </a:solidFill>
                <a:round/>
                <a:headEnd/>
                <a:tailEnd type="triangle" w="med" len="med"/>
              </a:ln>
            </p:spPr>
          </p:cxnSp>
          <p:cxnSp>
            <p:nvCxnSpPr>
              <p:cNvPr id="28759" name="AutoShape 97"/>
              <p:cNvCxnSpPr>
                <a:cxnSpLocks noChangeShapeType="1"/>
                <a:stCxn id="28740" idx="1"/>
                <a:endCxn id="28741" idx="5"/>
              </p:cNvCxnSpPr>
              <p:nvPr/>
            </p:nvCxnSpPr>
            <p:spPr bwMode="auto">
              <a:xfrm flipH="1" flipV="1">
                <a:off x="1130" y="1466"/>
                <a:ext cx="668" cy="380"/>
              </a:xfrm>
              <a:prstGeom prst="straightConnector1">
                <a:avLst/>
              </a:prstGeom>
              <a:noFill/>
              <a:ln w="9525">
                <a:solidFill>
                  <a:schemeClr val="tx1"/>
                </a:solidFill>
                <a:round/>
                <a:headEnd/>
                <a:tailEnd type="triangle" w="med" len="med"/>
              </a:ln>
            </p:spPr>
          </p:cxnSp>
          <p:cxnSp>
            <p:nvCxnSpPr>
              <p:cNvPr id="28760" name="AutoShape 98"/>
              <p:cNvCxnSpPr>
                <a:cxnSpLocks noChangeShapeType="1"/>
                <a:endCxn id="28747" idx="2"/>
              </p:cNvCxnSpPr>
              <p:nvPr/>
            </p:nvCxnSpPr>
            <p:spPr bwMode="auto">
              <a:xfrm flipV="1">
                <a:off x="1152" y="864"/>
                <a:ext cx="432" cy="262"/>
              </a:xfrm>
              <a:prstGeom prst="straightConnector1">
                <a:avLst/>
              </a:prstGeom>
              <a:noFill/>
              <a:ln w="9525">
                <a:solidFill>
                  <a:schemeClr val="tx1"/>
                </a:solidFill>
                <a:round/>
                <a:headEnd/>
                <a:tailEnd type="triangle" w="med" len="med"/>
              </a:ln>
            </p:spPr>
          </p:cxnSp>
          <p:cxnSp>
            <p:nvCxnSpPr>
              <p:cNvPr id="28761" name="AutoShape 99"/>
              <p:cNvCxnSpPr>
                <a:cxnSpLocks noChangeShapeType="1"/>
                <a:stCxn id="28744" idx="2"/>
                <a:endCxn id="28747" idx="6"/>
              </p:cNvCxnSpPr>
              <p:nvPr/>
            </p:nvCxnSpPr>
            <p:spPr bwMode="auto">
              <a:xfrm flipH="1" flipV="1">
                <a:off x="2064" y="864"/>
                <a:ext cx="816" cy="384"/>
              </a:xfrm>
              <a:prstGeom prst="straightConnector1">
                <a:avLst/>
              </a:prstGeom>
              <a:noFill/>
              <a:ln w="9525">
                <a:solidFill>
                  <a:schemeClr val="tx1"/>
                </a:solidFill>
                <a:round/>
                <a:headEnd/>
                <a:tailEnd type="triangle" w="med" len="med"/>
              </a:ln>
            </p:spPr>
          </p:cxnSp>
          <p:cxnSp>
            <p:nvCxnSpPr>
              <p:cNvPr id="28762" name="AutoShape 100"/>
              <p:cNvCxnSpPr>
                <a:cxnSpLocks noChangeShapeType="1"/>
                <a:stCxn id="28740" idx="7"/>
                <a:endCxn id="28744" idx="3"/>
              </p:cNvCxnSpPr>
              <p:nvPr/>
            </p:nvCxnSpPr>
            <p:spPr bwMode="auto">
              <a:xfrm flipV="1">
                <a:off x="2138" y="1418"/>
                <a:ext cx="812" cy="428"/>
              </a:xfrm>
              <a:prstGeom prst="straightConnector1">
                <a:avLst/>
              </a:prstGeom>
              <a:noFill/>
              <a:ln w="9525">
                <a:solidFill>
                  <a:schemeClr val="tx1"/>
                </a:solidFill>
                <a:round/>
                <a:headEnd/>
                <a:tailEnd type="triangle" w="med" len="med"/>
              </a:ln>
            </p:spPr>
          </p:cxnSp>
          <p:cxnSp>
            <p:nvCxnSpPr>
              <p:cNvPr id="28763" name="AutoShape 101"/>
              <p:cNvCxnSpPr>
                <a:cxnSpLocks noChangeShapeType="1"/>
                <a:stCxn id="28740" idx="6"/>
                <a:endCxn id="28745" idx="2"/>
              </p:cNvCxnSpPr>
              <p:nvPr/>
            </p:nvCxnSpPr>
            <p:spPr bwMode="auto">
              <a:xfrm flipV="1">
                <a:off x="2208" y="1824"/>
                <a:ext cx="1344" cy="192"/>
              </a:xfrm>
              <a:prstGeom prst="straightConnector1">
                <a:avLst/>
              </a:prstGeom>
              <a:noFill/>
              <a:ln w="9525">
                <a:solidFill>
                  <a:schemeClr val="tx1"/>
                </a:solidFill>
                <a:round/>
                <a:headEnd/>
                <a:tailEnd type="triangle" w="med" len="med"/>
              </a:ln>
            </p:spPr>
          </p:cxnSp>
          <p:cxnSp>
            <p:nvCxnSpPr>
              <p:cNvPr id="28764" name="AutoShape 102"/>
              <p:cNvCxnSpPr>
                <a:cxnSpLocks noChangeShapeType="1"/>
                <a:stCxn id="28748" idx="1"/>
                <a:endCxn id="28744" idx="6"/>
              </p:cNvCxnSpPr>
              <p:nvPr/>
            </p:nvCxnSpPr>
            <p:spPr bwMode="auto">
              <a:xfrm rot="5400000" flipH="1">
                <a:off x="3648" y="960"/>
                <a:ext cx="694" cy="1270"/>
              </a:xfrm>
              <a:prstGeom prst="curvedConnector2">
                <a:avLst/>
              </a:prstGeom>
              <a:noFill/>
              <a:ln w="9525">
                <a:solidFill>
                  <a:schemeClr val="tx1"/>
                </a:solidFill>
                <a:round/>
                <a:headEnd/>
                <a:tailEnd type="triangle" w="med" len="med"/>
              </a:ln>
            </p:spPr>
          </p:cxnSp>
          <p:cxnSp>
            <p:nvCxnSpPr>
              <p:cNvPr id="28765" name="AutoShape 103"/>
              <p:cNvCxnSpPr>
                <a:cxnSpLocks noChangeShapeType="1"/>
                <a:stCxn id="28738" idx="6"/>
                <a:endCxn id="28745" idx="3"/>
              </p:cNvCxnSpPr>
              <p:nvPr/>
            </p:nvCxnSpPr>
            <p:spPr bwMode="auto">
              <a:xfrm flipV="1">
                <a:off x="816" y="1994"/>
                <a:ext cx="2806" cy="454"/>
              </a:xfrm>
              <a:prstGeom prst="curvedConnector2">
                <a:avLst/>
              </a:prstGeom>
              <a:noFill/>
              <a:ln w="9525">
                <a:solidFill>
                  <a:schemeClr val="tx1"/>
                </a:solidFill>
                <a:round/>
                <a:headEnd/>
                <a:tailEnd type="triangle" w="med" len="med"/>
              </a:ln>
            </p:spPr>
          </p:cxnSp>
        </p:grpSp>
        <p:cxnSp>
          <p:nvCxnSpPr>
            <p:cNvPr id="28737" name="AutoShape 104"/>
            <p:cNvCxnSpPr>
              <a:cxnSpLocks noChangeShapeType="1"/>
              <a:stCxn id="28743" idx="6"/>
              <a:endCxn id="28749" idx="2"/>
            </p:cNvCxnSpPr>
            <p:nvPr/>
          </p:nvCxnSpPr>
          <p:spPr bwMode="auto">
            <a:xfrm flipV="1">
              <a:off x="2966" y="3043"/>
              <a:ext cx="1323" cy="119"/>
            </a:xfrm>
            <a:prstGeom prst="straightConnector1">
              <a:avLst/>
            </a:prstGeom>
            <a:noFill/>
            <a:ln w="9525">
              <a:solidFill>
                <a:schemeClr val="bg1"/>
              </a:solidFill>
              <a:round/>
              <a:headEnd/>
              <a:tailEnd type="triangle" w="med" len="med"/>
            </a:ln>
          </p:spPr>
        </p:cxnSp>
      </p:grpSp>
      <p:sp>
        <p:nvSpPr>
          <p:cNvPr id="805993" name="Text Box 105"/>
          <p:cNvSpPr txBox="1">
            <a:spLocks noChangeArrowheads="1"/>
          </p:cNvSpPr>
          <p:nvPr/>
        </p:nvSpPr>
        <p:spPr bwMode="auto">
          <a:xfrm>
            <a:off x="4267201" y="3868738"/>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3</a:t>
            </a:r>
          </a:p>
        </p:txBody>
      </p:sp>
      <p:sp>
        <p:nvSpPr>
          <p:cNvPr id="805994" name="Text Box 106"/>
          <p:cNvSpPr txBox="1">
            <a:spLocks noChangeArrowheads="1"/>
          </p:cNvSpPr>
          <p:nvPr/>
        </p:nvSpPr>
        <p:spPr bwMode="auto">
          <a:xfrm>
            <a:off x="7024689" y="3798887"/>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9</a:t>
            </a:r>
          </a:p>
        </p:txBody>
      </p:sp>
      <p:sp>
        <p:nvSpPr>
          <p:cNvPr id="805995" name="Text Box 107"/>
          <p:cNvSpPr txBox="1">
            <a:spLocks noChangeArrowheads="1"/>
          </p:cNvSpPr>
          <p:nvPr/>
        </p:nvSpPr>
        <p:spPr bwMode="auto">
          <a:xfrm>
            <a:off x="8734429" y="3795714"/>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a:t>
            </a:r>
          </a:p>
        </p:txBody>
      </p:sp>
      <p:sp>
        <p:nvSpPr>
          <p:cNvPr id="805996" name="Oval 108"/>
          <p:cNvSpPr>
            <a:spLocks noChangeArrowheads="1"/>
          </p:cNvSpPr>
          <p:nvPr/>
        </p:nvSpPr>
        <p:spPr bwMode="auto">
          <a:xfrm>
            <a:off x="8370888" y="3868735"/>
            <a:ext cx="290512"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805997" name="Oval 109"/>
          <p:cNvSpPr>
            <a:spLocks noChangeArrowheads="1"/>
          </p:cNvSpPr>
          <p:nvPr/>
        </p:nvSpPr>
        <p:spPr bwMode="auto">
          <a:xfrm>
            <a:off x="8388356" y="4381502"/>
            <a:ext cx="290513"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5998" name="Text Box 110"/>
          <p:cNvSpPr txBox="1">
            <a:spLocks noChangeArrowheads="1"/>
          </p:cNvSpPr>
          <p:nvPr/>
        </p:nvSpPr>
        <p:spPr bwMode="auto">
          <a:xfrm>
            <a:off x="8759829" y="4303714"/>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16</a:t>
            </a:r>
          </a:p>
        </p:txBody>
      </p:sp>
      <p:sp>
        <p:nvSpPr>
          <p:cNvPr id="805999" name="Oval 111"/>
          <p:cNvSpPr>
            <a:spLocks noChangeArrowheads="1"/>
          </p:cNvSpPr>
          <p:nvPr/>
        </p:nvSpPr>
        <p:spPr bwMode="auto">
          <a:xfrm>
            <a:off x="3276606" y="4398961"/>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6000" name="Oval 112"/>
          <p:cNvSpPr>
            <a:spLocks noChangeArrowheads="1"/>
          </p:cNvSpPr>
          <p:nvPr/>
        </p:nvSpPr>
        <p:spPr bwMode="auto">
          <a:xfrm>
            <a:off x="3960815" y="4397378"/>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6001" name="Oval 113"/>
          <p:cNvSpPr>
            <a:spLocks noChangeArrowheads="1"/>
          </p:cNvSpPr>
          <p:nvPr/>
        </p:nvSpPr>
        <p:spPr bwMode="auto">
          <a:xfrm>
            <a:off x="4789488" y="4389435"/>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6002" name="Text Box 114"/>
          <p:cNvSpPr txBox="1">
            <a:spLocks noChangeArrowheads="1"/>
          </p:cNvSpPr>
          <p:nvPr/>
        </p:nvSpPr>
        <p:spPr bwMode="auto">
          <a:xfrm>
            <a:off x="3565529" y="4354514"/>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4</a:t>
            </a:r>
          </a:p>
        </p:txBody>
      </p:sp>
      <p:sp>
        <p:nvSpPr>
          <p:cNvPr id="806003" name="Text Box 115"/>
          <p:cNvSpPr txBox="1">
            <a:spLocks noChangeArrowheads="1"/>
          </p:cNvSpPr>
          <p:nvPr/>
        </p:nvSpPr>
        <p:spPr bwMode="auto">
          <a:xfrm>
            <a:off x="4154489" y="4506914"/>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11</a:t>
            </a:r>
          </a:p>
        </p:txBody>
      </p:sp>
      <p:sp>
        <p:nvSpPr>
          <p:cNvPr id="806004" name="Text Box 116"/>
          <p:cNvSpPr txBox="1">
            <a:spLocks noChangeArrowheads="1"/>
          </p:cNvSpPr>
          <p:nvPr/>
        </p:nvSpPr>
        <p:spPr bwMode="auto">
          <a:xfrm>
            <a:off x="5084765" y="4327526"/>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5</a:t>
            </a:r>
          </a:p>
        </p:txBody>
      </p:sp>
      <p:sp>
        <p:nvSpPr>
          <p:cNvPr id="806005" name="Oval 117"/>
          <p:cNvSpPr>
            <a:spLocks noChangeArrowheads="1"/>
          </p:cNvSpPr>
          <p:nvPr/>
        </p:nvSpPr>
        <p:spPr bwMode="auto">
          <a:xfrm>
            <a:off x="3833815" y="3921126"/>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806006" name="Oval 118"/>
          <p:cNvSpPr>
            <a:spLocks noChangeArrowheads="1"/>
          </p:cNvSpPr>
          <p:nvPr/>
        </p:nvSpPr>
        <p:spPr bwMode="auto">
          <a:xfrm>
            <a:off x="3276606" y="4398961"/>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806007" name="Oval 119"/>
          <p:cNvSpPr>
            <a:spLocks noChangeArrowheads="1"/>
          </p:cNvSpPr>
          <p:nvPr/>
        </p:nvSpPr>
        <p:spPr bwMode="auto">
          <a:xfrm>
            <a:off x="3257556" y="4945061"/>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6008" name="Oval 120"/>
          <p:cNvSpPr>
            <a:spLocks noChangeArrowheads="1"/>
          </p:cNvSpPr>
          <p:nvPr/>
        </p:nvSpPr>
        <p:spPr bwMode="auto">
          <a:xfrm>
            <a:off x="3259139" y="4945061"/>
            <a:ext cx="290512"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806009" name="Oval 121"/>
          <p:cNvSpPr>
            <a:spLocks noChangeArrowheads="1"/>
          </p:cNvSpPr>
          <p:nvPr/>
        </p:nvSpPr>
        <p:spPr bwMode="auto">
          <a:xfrm>
            <a:off x="4787906" y="4391026"/>
            <a:ext cx="290513"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806010" name="Oval 122"/>
          <p:cNvSpPr>
            <a:spLocks noChangeArrowheads="1"/>
          </p:cNvSpPr>
          <p:nvPr/>
        </p:nvSpPr>
        <p:spPr bwMode="auto">
          <a:xfrm>
            <a:off x="4437063" y="4918078"/>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6011" name="Oval 123"/>
          <p:cNvSpPr>
            <a:spLocks noChangeArrowheads="1"/>
          </p:cNvSpPr>
          <p:nvPr/>
        </p:nvSpPr>
        <p:spPr bwMode="auto">
          <a:xfrm>
            <a:off x="5113339" y="4926011"/>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6012" name="Text Box 124"/>
          <p:cNvSpPr txBox="1">
            <a:spLocks noChangeArrowheads="1"/>
          </p:cNvSpPr>
          <p:nvPr/>
        </p:nvSpPr>
        <p:spPr bwMode="auto">
          <a:xfrm>
            <a:off x="5387977" y="4862514"/>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7</a:t>
            </a:r>
          </a:p>
        </p:txBody>
      </p:sp>
      <p:sp>
        <p:nvSpPr>
          <p:cNvPr id="806013" name="Text Box 125"/>
          <p:cNvSpPr txBox="1">
            <a:spLocks noChangeArrowheads="1"/>
          </p:cNvSpPr>
          <p:nvPr/>
        </p:nvSpPr>
        <p:spPr bwMode="auto">
          <a:xfrm>
            <a:off x="4686301" y="4868863"/>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13</a:t>
            </a:r>
          </a:p>
        </p:txBody>
      </p:sp>
      <p:sp>
        <p:nvSpPr>
          <p:cNvPr id="806014" name="Oval 126"/>
          <p:cNvSpPr>
            <a:spLocks noChangeArrowheads="1"/>
          </p:cNvSpPr>
          <p:nvPr/>
        </p:nvSpPr>
        <p:spPr bwMode="auto">
          <a:xfrm>
            <a:off x="5114930" y="4927602"/>
            <a:ext cx="290513"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806015" name="Oval 127"/>
          <p:cNvSpPr>
            <a:spLocks noChangeArrowheads="1"/>
          </p:cNvSpPr>
          <p:nvPr/>
        </p:nvSpPr>
        <p:spPr bwMode="auto">
          <a:xfrm>
            <a:off x="5111756" y="5453061"/>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6016" name="Text Box 128"/>
          <p:cNvSpPr txBox="1">
            <a:spLocks noChangeArrowheads="1"/>
          </p:cNvSpPr>
          <p:nvPr/>
        </p:nvSpPr>
        <p:spPr bwMode="auto">
          <a:xfrm>
            <a:off x="5376865" y="5397502"/>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8</a:t>
            </a:r>
          </a:p>
        </p:txBody>
      </p:sp>
      <p:sp>
        <p:nvSpPr>
          <p:cNvPr id="806017" name="Oval 129"/>
          <p:cNvSpPr>
            <a:spLocks noChangeArrowheads="1"/>
          </p:cNvSpPr>
          <p:nvPr/>
        </p:nvSpPr>
        <p:spPr bwMode="auto">
          <a:xfrm>
            <a:off x="5113339" y="5454653"/>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806018" name="Oval 130"/>
          <p:cNvSpPr>
            <a:spLocks noChangeArrowheads="1"/>
          </p:cNvSpPr>
          <p:nvPr/>
        </p:nvSpPr>
        <p:spPr bwMode="auto">
          <a:xfrm>
            <a:off x="5375280" y="5981702"/>
            <a:ext cx="290513"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6019" name="Text Box 131"/>
          <p:cNvSpPr txBox="1">
            <a:spLocks noChangeArrowheads="1"/>
          </p:cNvSpPr>
          <p:nvPr/>
        </p:nvSpPr>
        <p:spPr bwMode="auto">
          <a:xfrm>
            <a:off x="5641977" y="5924550"/>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10</a:t>
            </a:r>
          </a:p>
        </p:txBody>
      </p:sp>
      <p:sp>
        <p:nvSpPr>
          <p:cNvPr id="806020" name="Text Box 132"/>
          <p:cNvSpPr txBox="1">
            <a:spLocks noChangeArrowheads="1"/>
          </p:cNvSpPr>
          <p:nvPr/>
        </p:nvSpPr>
        <p:spPr bwMode="auto">
          <a:xfrm>
            <a:off x="4481513" y="5924550"/>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11</a:t>
            </a:r>
          </a:p>
        </p:txBody>
      </p:sp>
      <p:sp>
        <p:nvSpPr>
          <p:cNvPr id="806021" name="Oval 133"/>
          <p:cNvSpPr>
            <a:spLocks noChangeArrowheads="1"/>
          </p:cNvSpPr>
          <p:nvPr/>
        </p:nvSpPr>
        <p:spPr bwMode="auto">
          <a:xfrm>
            <a:off x="4860930" y="5962653"/>
            <a:ext cx="290513"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6022" name="Oval 134"/>
          <p:cNvSpPr>
            <a:spLocks noChangeArrowheads="1"/>
          </p:cNvSpPr>
          <p:nvPr/>
        </p:nvSpPr>
        <p:spPr bwMode="auto">
          <a:xfrm>
            <a:off x="6623056" y="3856035"/>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806023" name="Oval 135"/>
          <p:cNvSpPr>
            <a:spLocks noChangeArrowheads="1"/>
          </p:cNvSpPr>
          <p:nvPr/>
        </p:nvSpPr>
        <p:spPr bwMode="auto">
          <a:xfrm>
            <a:off x="6954839" y="4384678"/>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6024" name="Oval 136"/>
          <p:cNvSpPr>
            <a:spLocks noChangeArrowheads="1"/>
          </p:cNvSpPr>
          <p:nvPr/>
        </p:nvSpPr>
        <p:spPr bwMode="auto">
          <a:xfrm>
            <a:off x="6253163" y="4383085"/>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806025" name="Text Box 137"/>
          <p:cNvSpPr txBox="1">
            <a:spLocks noChangeArrowheads="1"/>
          </p:cNvSpPr>
          <p:nvPr/>
        </p:nvSpPr>
        <p:spPr bwMode="auto">
          <a:xfrm>
            <a:off x="6488113" y="4327526"/>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17</a:t>
            </a:r>
          </a:p>
        </p:txBody>
      </p:sp>
      <p:sp>
        <p:nvSpPr>
          <p:cNvPr id="806026" name="Text Box 138"/>
          <p:cNvSpPr txBox="1">
            <a:spLocks noChangeArrowheads="1"/>
          </p:cNvSpPr>
          <p:nvPr/>
        </p:nvSpPr>
        <p:spPr bwMode="auto">
          <a:xfrm>
            <a:off x="7204077" y="4316414"/>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11</a:t>
            </a:r>
          </a:p>
        </p:txBody>
      </p:sp>
      <p:sp>
        <p:nvSpPr>
          <p:cNvPr id="806027" name="Oval 139"/>
          <p:cNvSpPr>
            <a:spLocks noChangeArrowheads="1"/>
          </p:cNvSpPr>
          <p:nvPr/>
        </p:nvSpPr>
        <p:spPr bwMode="auto">
          <a:xfrm>
            <a:off x="5375280" y="5983285"/>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28720" name="Text Box 140"/>
          <p:cNvSpPr txBox="1">
            <a:spLocks noChangeArrowheads="1"/>
          </p:cNvSpPr>
          <p:nvPr/>
        </p:nvSpPr>
        <p:spPr bwMode="auto">
          <a:xfrm>
            <a:off x="6550029" y="3352802"/>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dirty="0"/>
              <a:t>0</a:t>
            </a:r>
          </a:p>
        </p:txBody>
      </p:sp>
      <p:sp>
        <p:nvSpPr>
          <p:cNvPr id="806029" name="Text Box 141"/>
          <p:cNvSpPr txBox="1">
            <a:spLocks noChangeArrowheads="1"/>
          </p:cNvSpPr>
          <p:nvPr/>
        </p:nvSpPr>
        <p:spPr bwMode="auto">
          <a:xfrm>
            <a:off x="3554413" y="4867275"/>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6</a:t>
            </a:r>
          </a:p>
        </p:txBody>
      </p:sp>
      <p:sp>
        <p:nvSpPr>
          <p:cNvPr id="28722" name="Text Box 142"/>
          <p:cNvSpPr txBox="1">
            <a:spLocks noChangeArrowheads="1"/>
          </p:cNvSpPr>
          <p:nvPr/>
        </p:nvSpPr>
        <p:spPr bwMode="auto">
          <a:xfrm>
            <a:off x="4884737" y="1974854"/>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3</a:t>
            </a:r>
          </a:p>
        </p:txBody>
      </p:sp>
      <p:sp>
        <p:nvSpPr>
          <p:cNvPr id="28723" name="Text Box 143"/>
          <p:cNvSpPr txBox="1">
            <a:spLocks noChangeArrowheads="1"/>
          </p:cNvSpPr>
          <p:nvPr/>
        </p:nvSpPr>
        <p:spPr bwMode="auto">
          <a:xfrm>
            <a:off x="5878513" y="2128839"/>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9</a:t>
            </a:r>
          </a:p>
        </p:txBody>
      </p:sp>
      <p:sp>
        <p:nvSpPr>
          <p:cNvPr id="28724" name="Text Box 144"/>
          <p:cNvSpPr txBox="1">
            <a:spLocks noChangeArrowheads="1"/>
          </p:cNvSpPr>
          <p:nvPr/>
        </p:nvSpPr>
        <p:spPr bwMode="auto">
          <a:xfrm>
            <a:off x="4735513" y="2622554"/>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a:t>
            </a:r>
          </a:p>
        </p:txBody>
      </p:sp>
      <p:sp>
        <p:nvSpPr>
          <p:cNvPr id="28725" name="Text Box 145"/>
          <p:cNvSpPr txBox="1">
            <a:spLocks noChangeArrowheads="1"/>
          </p:cNvSpPr>
          <p:nvPr/>
        </p:nvSpPr>
        <p:spPr bwMode="auto">
          <a:xfrm>
            <a:off x="5224461" y="1657354"/>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a:t>
            </a:r>
          </a:p>
        </p:txBody>
      </p:sp>
      <p:sp>
        <p:nvSpPr>
          <p:cNvPr id="28726" name="Text Box 146"/>
          <p:cNvSpPr txBox="1">
            <a:spLocks noChangeArrowheads="1"/>
          </p:cNvSpPr>
          <p:nvPr/>
        </p:nvSpPr>
        <p:spPr bwMode="auto">
          <a:xfrm>
            <a:off x="5035549" y="1219202"/>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2</a:t>
            </a:r>
          </a:p>
        </p:txBody>
      </p:sp>
      <p:sp>
        <p:nvSpPr>
          <p:cNvPr id="28727" name="Text Box 147"/>
          <p:cNvSpPr txBox="1">
            <a:spLocks noChangeArrowheads="1"/>
          </p:cNvSpPr>
          <p:nvPr/>
        </p:nvSpPr>
        <p:spPr bwMode="auto">
          <a:xfrm>
            <a:off x="5753101" y="1639890"/>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8</a:t>
            </a:r>
          </a:p>
        </p:txBody>
      </p:sp>
      <p:sp>
        <p:nvSpPr>
          <p:cNvPr id="28728" name="Text Box 148"/>
          <p:cNvSpPr txBox="1">
            <a:spLocks noChangeArrowheads="1"/>
          </p:cNvSpPr>
          <p:nvPr/>
        </p:nvSpPr>
        <p:spPr bwMode="auto">
          <a:xfrm>
            <a:off x="6683377" y="2252666"/>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8</a:t>
            </a:r>
          </a:p>
        </p:txBody>
      </p:sp>
      <p:sp>
        <p:nvSpPr>
          <p:cNvPr id="28729" name="Text Box 149"/>
          <p:cNvSpPr txBox="1">
            <a:spLocks noChangeArrowheads="1"/>
          </p:cNvSpPr>
          <p:nvPr/>
        </p:nvSpPr>
        <p:spPr bwMode="auto">
          <a:xfrm>
            <a:off x="7013573" y="2125666"/>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2</a:t>
            </a:r>
          </a:p>
        </p:txBody>
      </p:sp>
      <p:sp>
        <p:nvSpPr>
          <p:cNvPr id="28730" name="Text Box 150"/>
          <p:cNvSpPr txBox="1">
            <a:spLocks noChangeArrowheads="1"/>
          </p:cNvSpPr>
          <p:nvPr/>
        </p:nvSpPr>
        <p:spPr bwMode="auto">
          <a:xfrm>
            <a:off x="5467353" y="2851154"/>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15</a:t>
            </a:r>
          </a:p>
        </p:txBody>
      </p:sp>
      <p:sp>
        <p:nvSpPr>
          <p:cNvPr id="28731" name="Text Box 151"/>
          <p:cNvSpPr txBox="1">
            <a:spLocks noChangeArrowheads="1"/>
          </p:cNvSpPr>
          <p:nvPr/>
        </p:nvSpPr>
        <p:spPr bwMode="auto">
          <a:xfrm>
            <a:off x="7540625" y="2371727"/>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a:t>
            </a:r>
          </a:p>
        </p:txBody>
      </p:sp>
      <p:sp>
        <p:nvSpPr>
          <p:cNvPr id="28732" name="Text Box 152"/>
          <p:cNvSpPr txBox="1">
            <a:spLocks noChangeArrowheads="1"/>
          </p:cNvSpPr>
          <p:nvPr/>
        </p:nvSpPr>
        <p:spPr bwMode="auto">
          <a:xfrm>
            <a:off x="7556501" y="1720854"/>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2</a:t>
            </a:r>
          </a:p>
        </p:txBody>
      </p:sp>
      <p:sp>
        <p:nvSpPr>
          <p:cNvPr id="806041" name="AutoShape 153"/>
          <p:cNvSpPr>
            <a:spLocks/>
          </p:cNvSpPr>
          <p:nvPr/>
        </p:nvSpPr>
        <p:spPr bwMode="auto">
          <a:xfrm>
            <a:off x="1909765" y="3613147"/>
            <a:ext cx="396875" cy="2986088"/>
          </a:xfrm>
          <a:prstGeom prst="leftBrace">
            <a:avLst>
              <a:gd name="adj1" fmla="val 62700"/>
              <a:gd name="adj2" fmla="val 50000"/>
            </a:avLst>
          </a:prstGeom>
          <a:noFill/>
          <a:ln w="9525">
            <a:solidFill>
              <a:schemeClr val="tx1"/>
            </a:solidFill>
            <a:round/>
            <a:headEnd/>
            <a:tailEnd/>
          </a:ln>
        </p:spPr>
        <p:txBody>
          <a:bodyPr wrap="none" lIns="91432" tIns="45718" rIns="91432" bIns="45718" anchor="ctr"/>
          <a:lstStyle/>
          <a:p>
            <a:endParaRPr lang="en-US"/>
          </a:p>
        </p:txBody>
      </p:sp>
      <p:sp>
        <p:nvSpPr>
          <p:cNvPr id="806042" name="Text Box 154"/>
          <p:cNvSpPr txBox="1">
            <a:spLocks noChangeArrowheads="1"/>
          </p:cNvSpPr>
          <p:nvPr/>
        </p:nvSpPr>
        <p:spPr bwMode="auto">
          <a:xfrm>
            <a:off x="914401" y="4827588"/>
            <a:ext cx="1158875" cy="646327"/>
          </a:xfrm>
          <a:prstGeom prst="rect">
            <a:avLst/>
          </a:prstGeom>
          <a:noFill/>
          <a:ln w="9525">
            <a:noFill/>
            <a:miter lim="800000"/>
            <a:headEnd/>
            <a:tailEnd/>
          </a:ln>
        </p:spPr>
        <p:txBody>
          <a:bodyPr lIns="91432" tIns="45718" rIns="91432" bIns="45718">
            <a:spAutoFit/>
          </a:bodyPr>
          <a:lstStyle/>
          <a:p>
            <a:pPr algn="ctr">
              <a:spcBef>
                <a:spcPct val="50000"/>
              </a:spcBef>
            </a:pPr>
            <a:r>
              <a:rPr lang="en-US"/>
              <a:t>Cost contours</a:t>
            </a:r>
          </a:p>
        </p:txBody>
      </p:sp>
      <p:sp>
        <p:nvSpPr>
          <p:cNvPr id="28735" name="Text Box 155"/>
          <p:cNvSpPr txBox="1">
            <a:spLocks noChangeArrowheads="1"/>
          </p:cNvSpPr>
          <p:nvPr/>
        </p:nvSpPr>
        <p:spPr bwMode="auto">
          <a:xfrm>
            <a:off x="6134101" y="1827215"/>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59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59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59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59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59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59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59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59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59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59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60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059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60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60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6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60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060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600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60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60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060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60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60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060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60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0600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060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60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60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0601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0601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60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060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60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060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0602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0602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0602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0602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0602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0604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806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956" grpId="0" animBg="1"/>
      <p:bldP spid="805958" grpId="0" animBg="1"/>
      <p:bldP spid="805959" grpId="0" animBg="1"/>
      <p:bldP spid="805960" grpId="0" animBg="1"/>
      <p:bldP spid="805993" grpId="0"/>
      <p:bldP spid="805994" grpId="0"/>
      <p:bldP spid="805995" grpId="0"/>
      <p:bldP spid="805996" grpId="0" animBg="1"/>
      <p:bldP spid="805997" grpId="0" animBg="1"/>
      <p:bldP spid="805998" grpId="0"/>
      <p:bldP spid="805999" grpId="0" animBg="1"/>
      <p:bldP spid="806000" grpId="0" animBg="1"/>
      <p:bldP spid="806001" grpId="0" animBg="1"/>
      <p:bldP spid="806002" grpId="0"/>
      <p:bldP spid="806003" grpId="0"/>
      <p:bldP spid="806004" grpId="0"/>
      <p:bldP spid="806005" grpId="0" animBg="1"/>
      <p:bldP spid="806006" grpId="0" animBg="1"/>
      <p:bldP spid="806007" grpId="0" animBg="1"/>
      <p:bldP spid="806008" grpId="0" animBg="1"/>
      <p:bldP spid="806009" grpId="0" animBg="1"/>
      <p:bldP spid="806010" grpId="0" animBg="1"/>
      <p:bldP spid="806011" grpId="0" animBg="1"/>
      <p:bldP spid="806012" grpId="0"/>
      <p:bldP spid="806013" grpId="0"/>
      <p:bldP spid="806014" grpId="0" animBg="1"/>
      <p:bldP spid="806015" grpId="0" animBg="1"/>
      <p:bldP spid="806016" grpId="0"/>
      <p:bldP spid="806017" grpId="0" animBg="1"/>
      <p:bldP spid="806018" grpId="0" animBg="1"/>
      <p:bldP spid="806019" grpId="0"/>
      <p:bldP spid="806020" grpId="0"/>
      <p:bldP spid="806021" grpId="0" animBg="1"/>
      <p:bldP spid="806022" grpId="0" animBg="1"/>
      <p:bldP spid="806023" grpId="0" animBg="1"/>
      <p:bldP spid="806024" grpId="0" animBg="1"/>
      <p:bldP spid="806025" grpId="0"/>
      <p:bldP spid="806026" grpId="0"/>
      <p:bldP spid="806027" grpId="0" animBg="1"/>
      <p:bldP spid="806029" grpId="0"/>
      <p:bldP spid="806041" grpId="0" animBg="1"/>
      <p:bldP spid="80604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C7FC6-9A5A-7047-92BB-DBA4E1BD8EB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EB9098B-76E1-D643-A68C-27B51857B97C}"/>
              </a:ext>
            </a:extLst>
          </p:cNvPr>
          <p:cNvPicPr>
            <a:picLocks noChangeAspect="1"/>
          </p:cNvPicPr>
          <p:nvPr/>
        </p:nvPicPr>
        <p:blipFill>
          <a:blip r:embed="rId2"/>
          <a:stretch>
            <a:fillRect/>
          </a:stretch>
        </p:blipFill>
        <p:spPr>
          <a:xfrm>
            <a:off x="304800" y="1117600"/>
            <a:ext cx="6362700" cy="5397500"/>
          </a:xfrm>
          <a:prstGeom prst="rect">
            <a:avLst/>
          </a:prstGeom>
        </p:spPr>
      </p:pic>
    </p:spTree>
    <p:extLst>
      <p:ext uri="{BB962C8B-B14F-4D97-AF65-F5344CB8AC3E}">
        <p14:creationId xmlns:p14="http://schemas.microsoft.com/office/powerpoint/2010/main" val="11373640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B21D-34B0-8348-BA63-0E4119F18ED8}"/>
              </a:ext>
            </a:extLst>
          </p:cNvPr>
          <p:cNvSpPr>
            <a:spLocks noGrp="1"/>
          </p:cNvSpPr>
          <p:nvPr>
            <p:ph type="title"/>
          </p:nvPr>
        </p:nvSpPr>
        <p:spPr/>
        <p:txBody>
          <a:bodyPr/>
          <a:lstStyle/>
          <a:p>
            <a:r>
              <a:rPr lang="en-US" dirty="0"/>
              <a:t>S-- &gt; G</a:t>
            </a:r>
          </a:p>
        </p:txBody>
      </p:sp>
      <p:pic>
        <p:nvPicPr>
          <p:cNvPr id="3" name="Picture 2">
            <a:extLst>
              <a:ext uri="{FF2B5EF4-FFF2-40B4-BE49-F238E27FC236}">
                <a16:creationId xmlns:a16="http://schemas.microsoft.com/office/drawing/2014/main" id="{C86B2C6F-597B-9741-9802-A7885FF29CBF}"/>
              </a:ext>
            </a:extLst>
          </p:cNvPr>
          <p:cNvPicPr>
            <a:picLocks noChangeAspect="1"/>
          </p:cNvPicPr>
          <p:nvPr/>
        </p:nvPicPr>
        <p:blipFill>
          <a:blip r:embed="rId2"/>
          <a:stretch>
            <a:fillRect/>
          </a:stretch>
        </p:blipFill>
        <p:spPr>
          <a:xfrm>
            <a:off x="304800" y="1117600"/>
            <a:ext cx="5791200" cy="2971800"/>
          </a:xfrm>
          <a:prstGeom prst="rect">
            <a:avLst/>
          </a:prstGeom>
        </p:spPr>
      </p:pic>
      <p:pic>
        <p:nvPicPr>
          <p:cNvPr id="4" name="Picture 3">
            <a:extLst>
              <a:ext uri="{FF2B5EF4-FFF2-40B4-BE49-F238E27FC236}">
                <a16:creationId xmlns:a16="http://schemas.microsoft.com/office/drawing/2014/main" id="{63AA3841-5D95-7C49-AD2F-55F3B1352EEB}"/>
              </a:ext>
            </a:extLst>
          </p:cNvPr>
          <p:cNvPicPr>
            <a:picLocks noChangeAspect="1"/>
          </p:cNvPicPr>
          <p:nvPr/>
        </p:nvPicPr>
        <p:blipFill>
          <a:blip r:embed="rId3"/>
          <a:stretch>
            <a:fillRect/>
          </a:stretch>
        </p:blipFill>
        <p:spPr>
          <a:xfrm>
            <a:off x="7092252" y="1139371"/>
            <a:ext cx="4796927" cy="4712346"/>
          </a:xfrm>
          <a:prstGeom prst="rect">
            <a:avLst/>
          </a:prstGeom>
        </p:spPr>
      </p:pic>
      <p:sp>
        <p:nvSpPr>
          <p:cNvPr id="6" name="TextBox 5">
            <a:extLst>
              <a:ext uri="{FF2B5EF4-FFF2-40B4-BE49-F238E27FC236}">
                <a16:creationId xmlns:a16="http://schemas.microsoft.com/office/drawing/2014/main" id="{DE004AE4-D425-554B-8A60-BD81DD573395}"/>
              </a:ext>
            </a:extLst>
          </p:cNvPr>
          <p:cNvSpPr txBox="1"/>
          <p:nvPr/>
        </p:nvSpPr>
        <p:spPr>
          <a:xfrm>
            <a:off x="6381008" y="2418834"/>
            <a:ext cx="1224852" cy="769441"/>
          </a:xfrm>
          <a:prstGeom prst="rect">
            <a:avLst/>
          </a:prstGeom>
          <a:noFill/>
        </p:spPr>
        <p:txBody>
          <a:bodyPr wrap="square" rtlCol="0">
            <a:spAutoFit/>
          </a:bodyPr>
          <a:lstStyle/>
          <a:p>
            <a:r>
              <a:rPr lang="en-US" sz="4400" dirty="0">
                <a:sym typeface="Wingdings" pitchFamily="2" charset="2"/>
              </a:rPr>
              <a:t></a:t>
            </a:r>
            <a:endParaRPr lang="en-US" sz="4400" dirty="0"/>
          </a:p>
        </p:txBody>
      </p:sp>
    </p:spTree>
    <p:extLst>
      <p:ext uri="{BB962C8B-B14F-4D97-AF65-F5344CB8AC3E}">
        <p14:creationId xmlns:p14="http://schemas.microsoft.com/office/powerpoint/2010/main" val="12188714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67"/>
          <p:cNvSpPr>
            <a:spLocks/>
          </p:cNvSpPr>
          <p:nvPr/>
        </p:nvSpPr>
        <p:spPr bwMode="auto">
          <a:xfrm>
            <a:off x="9144001" y="1828801"/>
            <a:ext cx="1616075" cy="2381251"/>
          </a:xfrm>
          <a:custGeom>
            <a:avLst/>
            <a:gdLst>
              <a:gd name="T0" fmla="*/ 2147483647 w 1018"/>
              <a:gd name="T1" fmla="*/ 2147483647 h 1500"/>
              <a:gd name="T2" fmla="*/ 2147483647 w 1018"/>
              <a:gd name="T3" fmla="*/ 2147483647 h 1500"/>
              <a:gd name="T4" fmla="*/ 2147483647 w 1018"/>
              <a:gd name="T5" fmla="*/ 2147483647 h 1500"/>
              <a:gd name="T6" fmla="*/ 2147483647 w 1018"/>
              <a:gd name="T7" fmla="*/ 2147483647 h 1500"/>
              <a:gd name="T8" fmla="*/ 2147483647 w 1018"/>
              <a:gd name="T9" fmla="*/ 2147483647 h 1500"/>
              <a:gd name="T10" fmla="*/ 2147483647 w 1018"/>
              <a:gd name="T11" fmla="*/ 2147483647 h 1500"/>
              <a:gd name="T12" fmla="*/ 2147483647 w 1018"/>
              <a:gd name="T13" fmla="*/ 2147483647 h 1500"/>
              <a:gd name="T14" fmla="*/ 2147483647 w 1018"/>
              <a:gd name="T15" fmla="*/ 2147483647 h 1500"/>
              <a:gd name="T16" fmla="*/ 2147483647 w 1018"/>
              <a:gd name="T17" fmla="*/ 2147483647 h 1500"/>
              <a:gd name="T18" fmla="*/ 0 w 1018"/>
              <a:gd name="T19" fmla="*/ 2147483647 h 1500"/>
              <a:gd name="T20" fmla="*/ 2147483647 w 1018"/>
              <a:gd name="T21" fmla="*/ 2147483647 h 1500"/>
              <a:gd name="T22" fmla="*/ 2147483647 w 1018"/>
              <a:gd name="T23" fmla="*/ 2147483647 h 15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8"/>
              <a:gd name="T37" fmla="*/ 0 h 1500"/>
              <a:gd name="T38" fmla="*/ 1018 w 1018"/>
              <a:gd name="T39" fmla="*/ 1500 h 15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8" h="1500">
                <a:moveTo>
                  <a:pt x="636" y="164"/>
                </a:moveTo>
                <a:cubicBezTo>
                  <a:pt x="714" y="273"/>
                  <a:pt x="995" y="706"/>
                  <a:pt x="1018" y="842"/>
                </a:cubicBezTo>
                <a:cubicBezTo>
                  <a:pt x="963" y="845"/>
                  <a:pt x="797" y="942"/>
                  <a:pt x="772" y="978"/>
                </a:cubicBezTo>
                <a:cubicBezTo>
                  <a:pt x="771" y="1024"/>
                  <a:pt x="817" y="1372"/>
                  <a:pt x="691" y="1446"/>
                </a:cubicBezTo>
                <a:cubicBezTo>
                  <a:pt x="662" y="1493"/>
                  <a:pt x="626" y="1495"/>
                  <a:pt x="573" y="1500"/>
                </a:cubicBezTo>
                <a:cubicBezTo>
                  <a:pt x="531" y="1490"/>
                  <a:pt x="524" y="1490"/>
                  <a:pt x="492" y="1468"/>
                </a:cubicBezTo>
                <a:cubicBezTo>
                  <a:pt x="474" y="1442"/>
                  <a:pt x="433" y="1401"/>
                  <a:pt x="406" y="1382"/>
                </a:cubicBezTo>
                <a:cubicBezTo>
                  <a:pt x="370" y="1332"/>
                  <a:pt x="390" y="1355"/>
                  <a:pt x="347" y="1312"/>
                </a:cubicBezTo>
                <a:cubicBezTo>
                  <a:pt x="276" y="1241"/>
                  <a:pt x="350" y="1294"/>
                  <a:pt x="304" y="1263"/>
                </a:cubicBezTo>
                <a:cubicBezTo>
                  <a:pt x="236" y="1164"/>
                  <a:pt x="115" y="1184"/>
                  <a:pt x="0" y="1181"/>
                </a:cubicBezTo>
                <a:cubicBezTo>
                  <a:pt x="46" y="1005"/>
                  <a:pt x="460" y="338"/>
                  <a:pt x="566" y="169"/>
                </a:cubicBezTo>
                <a:cubicBezTo>
                  <a:pt x="672" y="0"/>
                  <a:pt x="622" y="165"/>
                  <a:pt x="636" y="164"/>
                </a:cubicBezTo>
                <a:close/>
              </a:path>
            </a:pathLst>
          </a:custGeom>
          <a:solidFill>
            <a:schemeClr val="bg2">
              <a:alpha val="20000"/>
            </a:schemeClr>
          </a:solidFill>
          <a:ln w="9525">
            <a:solidFill>
              <a:schemeClr val="tx1"/>
            </a:solidFill>
            <a:round/>
            <a:headEnd/>
            <a:tailEnd/>
          </a:ln>
        </p:spPr>
        <p:txBody>
          <a:bodyPr lIns="91432" tIns="45718" rIns="91432" bIns="45718"/>
          <a:lstStyle/>
          <a:p>
            <a:endParaRPr lang="en-US"/>
          </a:p>
        </p:txBody>
      </p:sp>
      <p:sp>
        <p:nvSpPr>
          <p:cNvPr id="24618" name="Text Box 42"/>
          <p:cNvSpPr txBox="1">
            <a:spLocks noChangeArrowheads="1"/>
          </p:cNvSpPr>
          <p:nvPr/>
        </p:nvSpPr>
        <p:spPr bwMode="auto">
          <a:xfrm>
            <a:off x="9907589" y="2208214"/>
            <a:ext cx="274639" cy="369328"/>
          </a:xfrm>
          <a:prstGeom prst="rect">
            <a:avLst/>
          </a:prstGeom>
          <a:noFill/>
          <a:ln w="9525">
            <a:noFill/>
            <a:miter lim="800000"/>
            <a:headEnd/>
            <a:tailEnd/>
          </a:ln>
        </p:spPr>
        <p:txBody>
          <a:bodyPr lIns="91432" tIns="45718" rIns="91432" bIns="45718">
            <a:spAutoFit/>
          </a:bodyPr>
          <a:lstStyle/>
          <a:p>
            <a:pPr>
              <a:spcBef>
                <a:spcPct val="50000"/>
              </a:spcBef>
            </a:pPr>
            <a:r>
              <a:rPr lang="en-US" dirty="0"/>
              <a:t>…</a:t>
            </a:r>
          </a:p>
        </p:txBody>
      </p:sp>
      <p:sp>
        <p:nvSpPr>
          <p:cNvPr id="24579" name="Rectangle 3"/>
          <p:cNvSpPr>
            <a:spLocks noGrp="1" noChangeArrowheads="1"/>
          </p:cNvSpPr>
          <p:nvPr>
            <p:ph type="title"/>
          </p:nvPr>
        </p:nvSpPr>
        <p:spPr/>
        <p:txBody>
          <a:bodyPr/>
          <a:lstStyle/>
          <a:p>
            <a:pPr eaLnBrk="1" hangingPunct="1"/>
            <a:r>
              <a:rPr lang="en-US" dirty="0"/>
              <a:t>Uniform Cost Search (UCS) Properties</a:t>
            </a:r>
          </a:p>
        </p:txBody>
      </p:sp>
      <p:sp>
        <p:nvSpPr>
          <p:cNvPr id="38" name="Content Placeholder 37"/>
          <p:cNvSpPr>
            <a:spLocks noGrp="1"/>
          </p:cNvSpPr>
          <p:nvPr>
            <p:ph idx="1"/>
          </p:nvPr>
        </p:nvSpPr>
        <p:spPr>
          <a:xfrm>
            <a:off x="406400" y="1366838"/>
            <a:ext cx="7366000" cy="4729164"/>
          </a:xfrm>
        </p:spPr>
        <p:txBody>
          <a:bodyPr/>
          <a:lstStyle/>
          <a:p>
            <a:r>
              <a:rPr lang="en-US" sz="2400" dirty="0"/>
              <a:t>What nodes does UCS expand?</a:t>
            </a:r>
          </a:p>
          <a:p>
            <a:pPr lvl="1"/>
            <a:r>
              <a:rPr lang="en-US" sz="2000" dirty="0"/>
              <a:t>Processes all nodes with cost less than cheapest solution!</a:t>
            </a:r>
          </a:p>
          <a:p>
            <a:pPr lvl="1"/>
            <a:r>
              <a:rPr lang="en-US" sz="2000" dirty="0"/>
              <a:t>If that solution costs </a:t>
            </a:r>
            <a:r>
              <a:rPr lang="en-US" sz="2000" i="1" dirty="0">
                <a:solidFill>
                  <a:srgbClr val="CC00CC"/>
                </a:solidFill>
                <a:latin typeface="Arial" panose="020B0604020202020204" pitchFamily="34" charset="0"/>
                <a:cs typeface="Arial" panose="020B0604020202020204" pitchFamily="34" charset="0"/>
              </a:rPr>
              <a:t>C</a:t>
            </a:r>
            <a:r>
              <a:rPr lang="en-US" sz="2000" i="1" dirty="0">
                <a:solidFill>
                  <a:srgbClr val="CC00CC"/>
                </a:solidFill>
                <a:latin typeface="Times New Roman" pitchFamily="18" charset="0"/>
              </a:rPr>
              <a:t>*</a:t>
            </a:r>
            <a:r>
              <a:rPr lang="en-US" sz="2000" i="1" dirty="0">
                <a:latin typeface="Times New Roman" pitchFamily="18" charset="0"/>
              </a:rPr>
              <a:t> </a:t>
            </a:r>
            <a:r>
              <a:rPr lang="en-US" sz="2000" dirty="0"/>
              <a:t>and arcs cost at least </a:t>
            </a:r>
            <a:r>
              <a:rPr lang="en-US" sz="2000" i="1" dirty="0">
                <a:solidFill>
                  <a:srgbClr val="CC00CC"/>
                </a:solidFill>
                <a:latin typeface="Times New Roman" pitchFamily="18" charset="0"/>
                <a:sym typeface="Symbol" pitchFamily="18" charset="2"/>
              </a:rPr>
              <a:t></a:t>
            </a:r>
            <a:r>
              <a:rPr lang="en-US" sz="2000" i="1" dirty="0">
                <a:latin typeface="Times New Roman" pitchFamily="18" charset="0"/>
                <a:sym typeface="Symbol" pitchFamily="18" charset="2"/>
              </a:rPr>
              <a:t> </a:t>
            </a:r>
            <a:r>
              <a:rPr lang="en-US" sz="2000" i="1" dirty="0">
                <a:sym typeface="Symbol" pitchFamily="18" charset="2"/>
              </a:rPr>
              <a:t>,</a:t>
            </a:r>
            <a:r>
              <a:rPr lang="en-US" sz="2000" i="1" dirty="0">
                <a:latin typeface="Times New Roman" pitchFamily="18" charset="0"/>
                <a:sym typeface="Symbol" pitchFamily="18" charset="2"/>
              </a:rPr>
              <a:t> </a:t>
            </a:r>
            <a:r>
              <a:rPr lang="en-US" sz="2000" dirty="0">
                <a:sym typeface="Symbol" pitchFamily="18" charset="2"/>
              </a:rPr>
              <a:t>then the “effective depth” is roughly </a:t>
            </a:r>
            <a:r>
              <a:rPr lang="en-US" sz="2000" i="1" dirty="0">
                <a:solidFill>
                  <a:srgbClr val="CC00CC"/>
                </a:solidFill>
                <a:latin typeface="Arial" panose="020B0604020202020204" pitchFamily="34" charset="0"/>
                <a:cs typeface="Arial" panose="020B0604020202020204" pitchFamily="34" charset="0"/>
              </a:rPr>
              <a:t>C</a:t>
            </a:r>
            <a:r>
              <a:rPr lang="en-US" sz="2000" i="1" dirty="0">
                <a:solidFill>
                  <a:srgbClr val="CC00CC"/>
                </a:solidFill>
                <a:latin typeface="Times New Roman" pitchFamily="18" charset="0"/>
              </a:rPr>
              <a:t>*/</a:t>
            </a:r>
            <a:r>
              <a:rPr lang="en-US" sz="2000" i="1" dirty="0">
                <a:solidFill>
                  <a:srgbClr val="CC00CC"/>
                </a:solidFill>
                <a:latin typeface="Times New Roman" pitchFamily="18" charset="0"/>
                <a:sym typeface="Symbol" pitchFamily="18" charset="2"/>
              </a:rPr>
              <a:t></a:t>
            </a:r>
            <a:endParaRPr lang="en-US" sz="2000" dirty="0">
              <a:solidFill>
                <a:srgbClr val="CC00CC"/>
              </a:solidFill>
            </a:endParaRPr>
          </a:p>
          <a:p>
            <a:pPr lvl="1"/>
            <a:r>
              <a:rPr lang="en-US" sz="2000" dirty="0"/>
              <a:t>Takes time </a:t>
            </a:r>
            <a:r>
              <a:rPr lang="en-US" sz="2000" i="1" dirty="0">
                <a:solidFill>
                  <a:srgbClr val="CC00CC"/>
                </a:solidFill>
              </a:rPr>
              <a:t>O</a:t>
            </a:r>
            <a:r>
              <a:rPr lang="en-US" sz="2000" dirty="0">
                <a:solidFill>
                  <a:srgbClr val="CC00CC"/>
                </a:solidFill>
              </a:rPr>
              <a:t>(</a:t>
            </a:r>
            <a:r>
              <a:rPr lang="en-US" sz="2000" i="1" dirty="0" err="1">
                <a:solidFill>
                  <a:srgbClr val="CC00CC"/>
                </a:solidFill>
              </a:rPr>
              <a:t>b</a:t>
            </a:r>
            <a:r>
              <a:rPr lang="en-US" sz="2000" i="1" baseline="30000" dirty="0" err="1">
                <a:solidFill>
                  <a:srgbClr val="CC00CC"/>
                </a:solidFill>
                <a:latin typeface="Times New Roman" pitchFamily="18" charset="0"/>
              </a:rPr>
              <a:t>C</a:t>
            </a:r>
            <a:r>
              <a:rPr lang="en-US" sz="2000" i="1" baseline="30000" dirty="0">
                <a:solidFill>
                  <a:srgbClr val="CC00CC"/>
                </a:solidFill>
                <a:latin typeface="Times New Roman" pitchFamily="18" charset="0"/>
              </a:rPr>
              <a:t>*/</a:t>
            </a:r>
            <a:r>
              <a:rPr lang="en-US" sz="2000" i="1" baseline="30000" dirty="0">
                <a:solidFill>
                  <a:srgbClr val="CC00CC"/>
                </a:solidFill>
                <a:latin typeface="Times New Roman" pitchFamily="18" charset="0"/>
                <a:sym typeface="Symbol" pitchFamily="18" charset="2"/>
              </a:rPr>
              <a:t></a:t>
            </a:r>
            <a:r>
              <a:rPr lang="en-US" sz="2000" dirty="0">
                <a:solidFill>
                  <a:srgbClr val="CC00CC"/>
                </a:solidFill>
              </a:rPr>
              <a:t>) </a:t>
            </a:r>
            <a:r>
              <a:rPr lang="en-US" sz="2000" dirty="0"/>
              <a:t>(exponential in effective depth)</a:t>
            </a:r>
          </a:p>
          <a:p>
            <a:pPr lvl="3"/>
            <a:endParaRPr lang="en-US" sz="1200" dirty="0"/>
          </a:p>
          <a:p>
            <a:r>
              <a:rPr lang="en-US" sz="2400" dirty="0"/>
              <a:t>How much space does the frontier take?</a:t>
            </a:r>
          </a:p>
          <a:p>
            <a:pPr lvl="1"/>
            <a:r>
              <a:rPr lang="en-US" sz="2000" dirty="0"/>
              <a:t>Has roughly the last tier, so </a:t>
            </a:r>
            <a:r>
              <a:rPr lang="en-US" sz="2000" i="1" dirty="0">
                <a:solidFill>
                  <a:srgbClr val="CC00CC"/>
                </a:solidFill>
              </a:rPr>
              <a:t>O</a:t>
            </a:r>
            <a:r>
              <a:rPr lang="en-US" sz="2000" dirty="0">
                <a:solidFill>
                  <a:srgbClr val="CC00CC"/>
                </a:solidFill>
              </a:rPr>
              <a:t>(</a:t>
            </a:r>
            <a:r>
              <a:rPr lang="en-US" sz="2000" i="1" dirty="0" err="1">
                <a:solidFill>
                  <a:srgbClr val="CC00CC"/>
                </a:solidFill>
              </a:rPr>
              <a:t>b</a:t>
            </a:r>
            <a:r>
              <a:rPr lang="en-US" sz="2000" i="1" baseline="30000" dirty="0" err="1">
                <a:solidFill>
                  <a:srgbClr val="CC00CC"/>
                </a:solidFill>
                <a:latin typeface="Times New Roman" pitchFamily="18" charset="0"/>
              </a:rPr>
              <a:t>C</a:t>
            </a:r>
            <a:r>
              <a:rPr lang="en-US" sz="2000" i="1" baseline="30000" dirty="0">
                <a:solidFill>
                  <a:srgbClr val="CC00CC"/>
                </a:solidFill>
                <a:latin typeface="Times New Roman" pitchFamily="18" charset="0"/>
              </a:rPr>
              <a:t>*/</a:t>
            </a:r>
            <a:r>
              <a:rPr lang="en-US" sz="2000" i="1" baseline="30000" dirty="0">
                <a:solidFill>
                  <a:srgbClr val="CC00CC"/>
                </a:solidFill>
                <a:latin typeface="Times New Roman" pitchFamily="18" charset="0"/>
                <a:sym typeface="Symbol" pitchFamily="18" charset="2"/>
              </a:rPr>
              <a:t></a:t>
            </a:r>
            <a:r>
              <a:rPr lang="en-US" sz="2000" dirty="0">
                <a:solidFill>
                  <a:srgbClr val="CC00CC"/>
                </a:solidFill>
              </a:rPr>
              <a:t>)</a:t>
            </a:r>
          </a:p>
          <a:p>
            <a:pPr lvl="3"/>
            <a:endParaRPr lang="en-US" sz="1200" dirty="0"/>
          </a:p>
          <a:p>
            <a:r>
              <a:rPr lang="en-US" sz="2400" dirty="0"/>
              <a:t>Is it complete?</a:t>
            </a:r>
          </a:p>
          <a:p>
            <a:pPr lvl="1"/>
            <a:r>
              <a:rPr lang="en-US" sz="2000" dirty="0"/>
              <a:t>Assuming </a:t>
            </a:r>
            <a:r>
              <a:rPr lang="en-US" sz="2000" i="1" dirty="0">
                <a:solidFill>
                  <a:srgbClr val="CC00CC"/>
                </a:solidFill>
                <a:latin typeface="Arial" panose="020B0604020202020204" pitchFamily="34" charset="0"/>
                <a:cs typeface="Arial" panose="020B0604020202020204" pitchFamily="34" charset="0"/>
              </a:rPr>
              <a:t>C</a:t>
            </a:r>
            <a:r>
              <a:rPr lang="en-US" sz="2000" i="1" dirty="0">
                <a:solidFill>
                  <a:srgbClr val="CC00CC"/>
                </a:solidFill>
                <a:latin typeface="Times New Roman" pitchFamily="18" charset="0"/>
              </a:rPr>
              <a:t>* </a:t>
            </a:r>
            <a:r>
              <a:rPr lang="en-US" sz="2000" dirty="0"/>
              <a:t>is finite and </a:t>
            </a:r>
            <a:r>
              <a:rPr lang="en-US" sz="2400" i="1" dirty="0">
                <a:solidFill>
                  <a:srgbClr val="CC00CC"/>
                </a:solidFill>
                <a:latin typeface="Arial" panose="020B0604020202020204" pitchFamily="34" charset="0"/>
                <a:cs typeface="Arial" panose="020B0604020202020204" pitchFamily="34" charset="0"/>
                <a:sym typeface="Symbol" pitchFamily="18" charset="2"/>
              </a:rPr>
              <a:t> </a:t>
            </a:r>
            <a:r>
              <a:rPr lang="en-US" sz="2000" i="1" dirty="0">
                <a:solidFill>
                  <a:srgbClr val="CC00CC"/>
                </a:solidFill>
                <a:latin typeface="Arial" panose="020B0604020202020204" pitchFamily="34" charset="0"/>
                <a:cs typeface="Arial" panose="020B0604020202020204" pitchFamily="34" charset="0"/>
                <a:sym typeface="Symbol" pitchFamily="18" charset="2"/>
              </a:rPr>
              <a:t>&gt; 0</a:t>
            </a:r>
            <a:r>
              <a:rPr lang="en-US" sz="2000" dirty="0"/>
              <a:t>, yes!</a:t>
            </a:r>
          </a:p>
          <a:p>
            <a:pPr lvl="2"/>
            <a:endParaRPr lang="en-US" sz="800" dirty="0"/>
          </a:p>
          <a:p>
            <a:r>
              <a:rPr lang="en-US" sz="2400" dirty="0"/>
              <a:t>Is it optimal?</a:t>
            </a:r>
          </a:p>
          <a:p>
            <a:pPr lvl="1"/>
            <a:r>
              <a:rPr lang="en-US" sz="2000" dirty="0"/>
              <a:t>Yes!  (Proof next lecture via A*)</a:t>
            </a:r>
          </a:p>
          <a:p>
            <a:endParaRPr lang="en-US" dirty="0"/>
          </a:p>
        </p:txBody>
      </p:sp>
      <p:sp>
        <p:nvSpPr>
          <p:cNvPr id="24614" name="Freeform 38"/>
          <p:cNvSpPr>
            <a:spLocks/>
          </p:cNvSpPr>
          <p:nvPr/>
        </p:nvSpPr>
        <p:spPr bwMode="auto">
          <a:xfrm>
            <a:off x="8655051" y="2001835"/>
            <a:ext cx="2927351" cy="2554288"/>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2" tIns="45718" rIns="91432" bIns="45718"/>
          <a:lstStyle/>
          <a:p>
            <a:endParaRPr lang="en-US"/>
          </a:p>
        </p:txBody>
      </p:sp>
      <p:sp>
        <p:nvSpPr>
          <p:cNvPr id="24615" name="Oval 39"/>
          <p:cNvSpPr>
            <a:spLocks noChangeArrowheads="1"/>
          </p:cNvSpPr>
          <p:nvPr/>
        </p:nvSpPr>
        <p:spPr bwMode="auto">
          <a:xfrm>
            <a:off x="10009187" y="1931987"/>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endParaRPr lang="en-US"/>
          </a:p>
        </p:txBody>
      </p:sp>
      <p:sp>
        <p:nvSpPr>
          <p:cNvPr id="24616" name="Oval 40"/>
          <p:cNvSpPr>
            <a:spLocks noChangeArrowheads="1"/>
          </p:cNvSpPr>
          <p:nvPr/>
        </p:nvSpPr>
        <p:spPr bwMode="auto">
          <a:xfrm>
            <a:off x="9777411" y="2357438"/>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endParaRPr lang="en-US"/>
          </a:p>
        </p:txBody>
      </p:sp>
      <p:sp>
        <p:nvSpPr>
          <p:cNvPr id="24617" name="Oval 41"/>
          <p:cNvSpPr>
            <a:spLocks noChangeArrowheads="1"/>
          </p:cNvSpPr>
          <p:nvPr/>
        </p:nvSpPr>
        <p:spPr bwMode="auto">
          <a:xfrm>
            <a:off x="10253663" y="2347911"/>
            <a:ext cx="179388" cy="179388"/>
          </a:xfrm>
          <a:prstGeom prst="ellipse">
            <a:avLst/>
          </a:prstGeom>
          <a:solidFill>
            <a:schemeClr val="accent1"/>
          </a:solidFill>
          <a:ln w="9525">
            <a:solidFill>
              <a:schemeClr val="tx1"/>
            </a:solidFill>
            <a:round/>
            <a:headEnd/>
            <a:tailEnd/>
          </a:ln>
        </p:spPr>
        <p:txBody>
          <a:bodyPr wrap="none" lIns="91432" tIns="45718" rIns="91432" bIns="45718" anchor="ctr"/>
          <a:lstStyle/>
          <a:p>
            <a:endParaRPr lang="en-US"/>
          </a:p>
        </p:txBody>
      </p:sp>
      <p:sp>
        <p:nvSpPr>
          <p:cNvPr id="24619" name="Freeform 43"/>
          <p:cNvSpPr>
            <a:spLocks/>
          </p:cNvSpPr>
          <p:nvPr/>
        </p:nvSpPr>
        <p:spPr bwMode="auto">
          <a:xfrm>
            <a:off x="9890123" y="2162175"/>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2" tIns="45718" rIns="91432" bIns="45718"/>
          <a:lstStyle/>
          <a:p>
            <a:endParaRPr lang="en-US"/>
          </a:p>
        </p:txBody>
      </p:sp>
      <p:sp>
        <p:nvSpPr>
          <p:cNvPr id="24620" name="Text Box 44"/>
          <p:cNvSpPr txBox="1">
            <a:spLocks noChangeArrowheads="1"/>
          </p:cNvSpPr>
          <p:nvPr/>
        </p:nvSpPr>
        <p:spPr bwMode="auto">
          <a:xfrm>
            <a:off x="9601201" y="1981202"/>
            <a:ext cx="298451" cy="369328"/>
          </a:xfrm>
          <a:prstGeom prst="rect">
            <a:avLst/>
          </a:prstGeom>
          <a:noFill/>
          <a:ln w="9525">
            <a:noFill/>
            <a:miter lim="800000"/>
            <a:headEnd/>
            <a:tailEnd/>
          </a:ln>
        </p:spPr>
        <p:txBody>
          <a:bodyPr lIns="91432" tIns="45718" rIns="91432" bIns="45718">
            <a:spAutoFit/>
          </a:bodyPr>
          <a:lstStyle/>
          <a:p>
            <a:pPr>
              <a:spcBef>
                <a:spcPct val="50000"/>
              </a:spcBef>
            </a:pPr>
            <a:r>
              <a:rPr lang="en-US" i="1" dirty="0">
                <a:solidFill>
                  <a:srgbClr val="CC00CC"/>
                </a:solidFill>
              </a:rPr>
              <a:t>b</a:t>
            </a:r>
          </a:p>
        </p:txBody>
      </p:sp>
      <p:sp>
        <p:nvSpPr>
          <p:cNvPr id="24625" name="Oval 49"/>
          <p:cNvSpPr>
            <a:spLocks noChangeArrowheads="1"/>
          </p:cNvSpPr>
          <p:nvPr/>
        </p:nvSpPr>
        <p:spPr bwMode="auto">
          <a:xfrm>
            <a:off x="9448801" y="4473576"/>
            <a:ext cx="179387" cy="179387"/>
          </a:xfrm>
          <a:prstGeom prst="ellipse">
            <a:avLst/>
          </a:prstGeom>
          <a:solidFill>
            <a:schemeClr val="accent1"/>
          </a:solidFill>
          <a:ln w="9525">
            <a:solidFill>
              <a:schemeClr val="tx1"/>
            </a:solidFill>
            <a:round/>
            <a:headEnd/>
            <a:tailEnd/>
          </a:ln>
        </p:spPr>
        <p:txBody>
          <a:bodyPr wrap="none" lIns="91432" tIns="45718" rIns="91432" bIns="45718" anchor="ctr"/>
          <a:lstStyle/>
          <a:p>
            <a:endParaRPr lang="en-US"/>
          </a:p>
        </p:txBody>
      </p:sp>
      <p:sp>
        <p:nvSpPr>
          <p:cNvPr id="24626" name="Oval 50"/>
          <p:cNvSpPr>
            <a:spLocks noChangeArrowheads="1"/>
          </p:cNvSpPr>
          <p:nvPr/>
        </p:nvSpPr>
        <p:spPr bwMode="auto">
          <a:xfrm>
            <a:off x="10501311" y="3397249"/>
            <a:ext cx="179388" cy="179387"/>
          </a:xfrm>
          <a:prstGeom prst="ellipse">
            <a:avLst/>
          </a:prstGeom>
          <a:solidFill>
            <a:srgbClr val="FF9999"/>
          </a:solidFill>
          <a:ln w="9525">
            <a:solidFill>
              <a:schemeClr val="tx1"/>
            </a:solidFill>
            <a:round/>
            <a:headEnd/>
            <a:tailEnd/>
          </a:ln>
        </p:spPr>
        <p:txBody>
          <a:bodyPr wrap="none" lIns="91432" tIns="45718" rIns="91432" bIns="45718" anchor="ctr"/>
          <a:lstStyle/>
          <a:p>
            <a:endParaRPr lang="en-US"/>
          </a:p>
        </p:txBody>
      </p:sp>
      <p:sp>
        <p:nvSpPr>
          <p:cNvPr id="24627" name="Oval 51"/>
          <p:cNvSpPr>
            <a:spLocks noChangeArrowheads="1"/>
          </p:cNvSpPr>
          <p:nvPr/>
        </p:nvSpPr>
        <p:spPr bwMode="auto">
          <a:xfrm>
            <a:off x="10021887" y="3952876"/>
            <a:ext cx="179388" cy="179387"/>
          </a:xfrm>
          <a:prstGeom prst="ellipse">
            <a:avLst/>
          </a:prstGeom>
          <a:solidFill>
            <a:srgbClr val="FF9999"/>
          </a:solidFill>
          <a:ln w="9525">
            <a:solidFill>
              <a:schemeClr val="tx1"/>
            </a:solidFill>
            <a:round/>
            <a:headEnd/>
            <a:tailEnd/>
          </a:ln>
        </p:spPr>
        <p:txBody>
          <a:bodyPr wrap="none" lIns="91432" tIns="45718" rIns="91432" bIns="45718" anchor="ctr"/>
          <a:lstStyle/>
          <a:p>
            <a:endParaRPr lang="en-US"/>
          </a:p>
        </p:txBody>
      </p:sp>
      <p:sp>
        <p:nvSpPr>
          <p:cNvPr id="24631" name="AutoShape 55"/>
          <p:cNvSpPr>
            <a:spLocks/>
          </p:cNvSpPr>
          <p:nvPr/>
        </p:nvSpPr>
        <p:spPr bwMode="auto">
          <a:xfrm>
            <a:off x="8534400" y="1828800"/>
            <a:ext cx="265112" cy="1981200"/>
          </a:xfrm>
          <a:prstGeom prst="leftBrace">
            <a:avLst>
              <a:gd name="adj1" fmla="val 52944"/>
              <a:gd name="adj2" fmla="val 50000"/>
            </a:avLst>
          </a:prstGeom>
          <a:noFill/>
          <a:ln w="9525">
            <a:solidFill>
              <a:schemeClr val="tx1"/>
            </a:solidFill>
            <a:round/>
            <a:headEnd/>
            <a:tailEnd/>
          </a:ln>
        </p:spPr>
        <p:txBody>
          <a:bodyPr wrap="none" lIns="91432" tIns="45718" rIns="91432" bIns="45718" anchor="ctr"/>
          <a:lstStyle/>
          <a:p>
            <a:endParaRPr lang="en-US"/>
          </a:p>
        </p:txBody>
      </p:sp>
      <p:sp>
        <p:nvSpPr>
          <p:cNvPr id="24632" name="Text Box 56"/>
          <p:cNvSpPr txBox="1">
            <a:spLocks noChangeArrowheads="1"/>
          </p:cNvSpPr>
          <p:nvPr/>
        </p:nvSpPr>
        <p:spPr bwMode="auto">
          <a:xfrm>
            <a:off x="7239000" y="2602472"/>
            <a:ext cx="1447800" cy="369328"/>
          </a:xfrm>
          <a:prstGeom prst="rect">
            <a:avLst/>
          </a:prstGeom>
          <a:noFill/>
          <a:ln w="9525">
            <a:noFill/>
            <a:miter lim="800000"/>
            <a:headEnd/>
            <a:tailEnd/>
          </a:ln>
        </p:spPr>
        <p:txBody>
          <a:bodyPr wrap="square" lIns="91432" tIns="45718" rIns="91432" bIns="45718">
            <a:spAutoFit/>
          </a:bodyPr>
          <a:lstStyle/>
          <a:p>
            <a:pPr>
              <a:spcBef>
                <a:spcPct val="50000"/>
              </a:spcBef>
            </a:pPr>
            <a:r>
              <a:rPr lang="en-US" i="1" dirty="0">
                <a:solidFill>
                  <a:srgbClr val="CC00CC"/>
                </a:solidFill>
                <a:latin typeface="Times New Roman" pitchFamily="18" charset="0"/>
              </a:rPr>
              <a:t>C*/</a:t>
            </a:r>
            <a:r>
              <a:rPr lang="en-US" i="1" dirty="0">
                <a:solidFill>
                  <a:srgbClr val="CC00CC"/>
                </a:solidFill>
                <a:latin typeface="Times New Roman" pitchFamily="18" charset="0"/>
                <a:sym typeface="Symbol" pitchFamily="18" charset="2"/>
              </a:rPr>
              <a:t></a:t>
            </a:r>
            <a:r>
              <a:rPr lang="en-US" dirty="0">
                <a:solidFill>
                  <a:srgbClr val="CC00CC"/>
                </a:solidFill>
              </a:rPr>
              <a:t>  </a:t>
            </a:r>
            <a:r>
              <a:rPr lang="en-US" dirty="0"/>
              <a:t>“tiers”</a:t>
            </a:r>
          </a:p>
        </p:txBody>
      </p:sp>
      <p:sp>
        <p:nvSpPr>
          <p:cNvPr id="27" name="Freeform 67"/>
          <p:cNvSpPr>
            <a:spLocks/>
          </p:cNvSpPr>
          <p:nvPr/>
        </p:nvSpPr>
        <p:spPr bwMode="auto">
          <a:xfrm>
            <a:off x="9601200" y="1905162"/>
            <a:ext cx="838200" cy="1219041"/>
          </a:xfrm>
          <a:custGeom>
            <a:avLst/>
            <a:gdLst>
              <a:gd name="T0" fmla="*/ 2147483647 w 1018"/>
              <a:gd name="T1" fmla="*/ 2147483647 h 1500"/>
              <a:gd name="T2" fmla="*/ 2147483647 w 1018"/>
              <a:gd name="T3" fmla="*/ 2147483647 h 1500"/>
              <a:gd name="T4" fmla="*/ 2147483647 w 1018"/>
              <a:gd name="T5" fmla="*/ 2147483647 h 1500"/>
              <a:gd name="T6" fmla="*/ 2147483647 w 1018"/>
              <a:gd name="T7" fmla="*/ 2147483647 h 1500"/>
              <a:gd name="T8" fmla="*/ 2147483647 w 1018"/>
              <a:gd name="T9" fmla="*/ 2147483647 h 1500"/>
              <a:gd name="T10" fmla="*/ 2147483647 w 1018"/>
              <a:gd name="T11" fmla="*/ 2147483647 h 1500"/>
              <a:gd name="T12" fmla="*/ 2147483647 w 1018"/>
              <a:gd name="T13" fmla="*/ 2147483647 h 1500"/>
              <a:gd name="T14" fmla="*/ 2147483647 w 1018"/>
              <a:gd name="T15" fmla="*/ 2147483647 h 1500"/>
              <a:gd name="T16" fmla="*/ 2147483647 w 1018"/>
              <a:gd name="T17" fmla="*/ 2147483647 h 1500"/>
              <a:gd name="T18" fmla="*/ 0 w 1018"/>
              <a:gd name="T19" fmla="*/ 2147483647 h 1500"/>
              <a:gd name="T20" fmla="*/ 2147483647 w 1018"/>
              <a:gd name="T21" fmla="*/ 2147483647 h 1500"/>
              <a:gd name="T22" fmla="*/ 2147483647 w 1018"/>
              <a:gd name="T23" fmla="*/ 2147483647 h 15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8"/>
              <a:gd name="T37" fmla="*/ 0 h 1500"/>
              <a:gd name="T38" fmla="*/ 1018 w 1018"/>
              <a:gd name="T39" fmla="*/ 1500 h 15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4833 w 10000"/>
              <a:gd name="connsiteY5" fmla="*/ 9787 h 10000"/>
              <a:gd name="connsiteX6" fmla="*/ 3988 w 10000"/>
              <a:gd name="connsiteY6" fmla="*/ 9213 h 10000"/>
              <a:gd name="connsiteX7" fmla="*/ 3409 w 10000"/>
              <a:gd name="connsiteY7" fmla="*/ 8747 h 10000"/>
              <a:gd name="connsiteX8" fmla="*/ 2986 w 10000"/>
              <a:gd name="connsiteY8" fmla="*/ 8420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4833 w 10000"/>
              <a:gd name="connsiteY5" fmla="*/ 9787 h 10000"/>
              <a:gd name="connsiteX6" fmla="*/ 3988 w 10000"/>
              <a:gd name="connsiteY6" fmla="*/ 9213 h 10000"/>
              <a:gd name="connsiteX7" fmla="*/ 3409 w 10000"/>
              <a:gd name="connsiteY7" fmla="*/ 8747 h 10000"/>
              <a:gd name="connsiteX8" fmla="*/ 2778 w 10000"/>
              <a:gd name="connsiteY8" fmla="*/ 8077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5000 w 10000"/>
              <a:gd name="connsiteY5" fmla="*/ 9615 h 10000"/>
              <a:gd name="connsiteX6" fmla="*/ 3988 w 10000"/>
              <a:gd name="connsiteY6" fmla="*/ 9213 h 10000"/>
              <a:gd name="connsiteX7" fmla="*/ 3409 w 10000"/>
              <a:gd name="connsiteY7" fmla="*/ 8747 h 10000"/>
              <a:gd name="connsiteX8" fmla="*/ 2778 w 10000"/>
              <a:gd name="connsiteY8" fmla="*/ 8077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9761"/>
              <a:gd name="connsiteX1" fmla="*/ 10000 w 10000"/>
              <a:gd name="connsiteY1" fmla="*/ 5613 h 9761"/>
              <a:gd name="connsiteX2" fmla="*/ 7583 w 10000"/>
              <a:gd name="connsiteY2" fmla="*/ 6520 h 9761"/>
              <a:gd name="connsiteX3" fmla="*/ 6667 w 10000"/>
              <a:gd name="connsiteY3" fmla="*/ 8846 h 9761"/>
              <a:gd name="connsiteX4" fmla="*/ 5556 w 10000"/>
              <a:gd name="connsiteY4" fmla="*/ 9615 h 9761"/>
              <a:gd name="connsiteX5" fmla="*/ 5000 w 10000"/>
              <a:gd name="connsiteY5" fmla="*/ 9615 h 9761"/>
              <a:gd name="connsiteX6" fmla="*/ 3988 w 10000"/>
              <a:gd name="connsiteY6" fmla="*/ 9213 h 9761"/>
              <a:gd name="connsiteX7" fmla="*/ 3409 w 10000"/>
              <a:gd name="connsiteY7" fmla="*/ 8747 h 9761"/>
              <a:gd name="connsiteX8" fmla="*/ 2778 w 10000"/>
              <a:gd name="connsiteY8" fmla="*/ 8077 h 9761"/>
              <a:gd name="connsiteX9" fmla="*/ 0 w 10000"/>
              <a:gd name="connsiteY9" fmla="*/ 7873 h 9761"/>
              <a:gd name="connsiteX10" fmla="*/ 5560 w 10000"/>
              <a:gd name="connsiteY10" fmla="*/ 1127 h 9761"/>
              <a:gd name="connsiteX11" fmla="*/ 6248 w 10000"/>
              <a:gd name="connsiteY11" fmla="*/ 1093 h 9761"/>
              <a:gd name="connsiteX0" fmla="*/ 6248 w 10000"/>
              <a:gd name="connsiteY0" fmla="*/ 1120 h 9850"/>
              <a:gd name="connsiteX1" fmla="*/ 10000 w 10000"/>
              <a:gd name="connsiteY1" fmla="*/ 5750 h 9850"/>
              <a:gd name="connsiteX2" fmla="*/ 7583 w 10000"/>
              <a:gd name="connsiteY2" fmla="*/ 6680 h 9850"/>
              <a:gd name="connsiteX3" fmla="*/ 6667 w 10000"/>
              <a:gd name="connsiteY3" fmla="*/ 9063 h 9850"/>
              <a:gd name="connsiteX4" fmla="*/ 5000 w 10000"/>
              <a:gd name="connsiteY4" fmla="*/ 9850 h 9850"/>
              <a:gd name="connsiteX5" fmla="*/ 3988 w 10000"/>
              <a:gd name="connsiteY5" fmla="*/ 9439 h 9850"/>
              <a:gd name="connsiteX6" fmla="*/ 3409 w 10000"/>
              <a:gd name="connsiteY6" fmla="*/ 8961 h 9850"/>
              <a:gd name="connsiteX7" fmla="*/ 2778 w 10000"/>
              <a:gd name="connsiteY7" fmla="*/ 8275 h 9850"/>
              <a:gd name="connsiteX8" fmla="*/ 0 w 10000"/>
              <a:gd name="connsiteY8" fmla="*/ 8066 h 9850"/>
              <a:gd name="connsiteX9" fmla="*/ 5560 w 10000"/>
              <a:gd name="connsiteY9" fmla="*/ 1155 h 9850"/>
              <a:gd name="connsiteX10" fmla="*/ 6248 w 10000"/>
              <a:gd name="connsiteY10" fmla="*/ 1120 h 9850"/>
              <a:gd name="connsiteX0" fmla="*/ 6248 w 10000"/>
              <a:gd name="connsiteY0" fmla="*/ 1137 h 10000"/>
              <a:gd name="connsiteX1" fmla="*/ 10000 w 10000"/>
              <a:gd name="connsiteY1" fmla="*/ 5838 h 10000"/>
              <a:gd name="connsiteX2" fmla="*/ 7583 w 10000"/>
              <a:gd name="connsiteY2" fmla="*/ 6782 h 10000"/>
              <a:gd name="connsiteX3" fmla="*/ 5000 w 10000"/>
              <a:gd name="connsiteY3" fmla="*/ 10000 h 10000"/>
              <a:gd name="connsiteX4" fmla="*/ 3988 w 10000"/>
              <a:gd name="connsiteY4" fmla="*/ 9583 h 10000"/>
              <a:gd name="connsiteX5" fmla="*/ 3409 w 10000"/>
              <a:gd name="connsiteY5" fmla="*/ 9097 h 10000"/>
              <a:gd name="connsiteX6" fmla="*/ 2778 w 10000"/>
              <a:gd name="connsiteY6" fmla="*/ 8401 h 10000"/>
              <a:gd name="connsiteX7" fmla="*/ 0 w 10000"/>
              <a:gd name="connsiteY7" fmla="*/ 8189 h 10000"/>
              <a:gd name="connsiteX8" fmla="*/ 5560 w 10000"/>
              <a:gd name="connsiteY8" fmla="*/ 1173 h 10000"/>
              <a:gd name="connsiteX9" fmla="*/ 6248 w 10000"/>
              <a:gd name="connsiteY9" fmla="*/ 1137 h 10000"/>
              <a:gd name="connsiteX0" fmla="*/ 6248 w 10000"/>
              <a:gd name="connsiteY0" fmla="*/ 1137 h 10000"/>
              <a:gd name="connsiteX1" fmla="*/ 10000 w 10000"/>
              <a:gd name="connsiteY1" fmla="*/ 5838 h 10000"/>
              <a:gd name="connsiteX2" fmla="*/ 7583 w 10000"/>
              <a:gd name="connsiteY2" fmla="*/ 6782 h 10000"/>
              <a:gd name="connsiteX3" fmla="*/ 6667 w 10000"/>
              <a:gd name="connsiteY3" fmla="*/ 8401 h 10000"/>
              <a:gd name="connsiteX4" fmla="*/ 5000 w 10000"/>
              <a:gd name="connsiteY4" fmla="*/ 10000 h 10000"/>
              <a:gd name="connsiteX5" fmla="*/ 3988 w 10000"/>
              <a:gd name="connsiteY5" fmla="*/ 9583 h 10000"/>
              <a:gd name="connsiteX6" fmla="*/ 3409 w 10000"/>
              <a:gd name="connsiteY6" fmla="*/ 9097 h 10000"/>
              <a:gd name="connsiteX7" fmla="*/ 2778 w 10000"/>
              <a:gd name="connsiteY7" fmla="*/ 8401 h 10000"/>
              <a:gd name="connsiteX8" fmla="*/ 0 w 10000"/>
              <a:gd name="connsiteY8" fmla="*/ 8189 h 10000"/>
              <a:gd name="connsiteX9" fmla="*/ 5560 w 10000"/>
              <a:gd name="connsiteY9" fmla="*/ 1173 h 10000"/>
              <a:gd name="connsiteX10" fmla="*/ 6248 w 10000"/>
              <a:gd name="connsiteY10" fmla="*/ 113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00">
                <a:moveTo>
                  <a:pt x="6248" y="1137"/>
                </a:moveTo>
                <a:cubicBezTo>
                  <a:pt x="7014" y="1893"/>
                  <a:pt x="9774" y="4895"/>
                  <a:pt x="10000" y="5838"/>
                </a:cubicBezTo>
                <a:cubicBezTo>
                  <a:pt x="9460" y="5859"/>
                  <a:pt x="7829" y="6532"/>
                  <a:pt x="7583" y="6782"/>
                </a:cubicBezTo>
                <a:cubicBezTo>
                  <a:pt x="6981" y="7171"/>
                  <a:pt x="7098" y="7865"/>
                  <a:pt x="6667" y="8401"/>
                </a:cubicBezTo>
                <a:cubicBezTo>
                  <a:pt x="6237" y="8937"/>
                  <a:pt x="5400" y="9765"/>
                  <a:pt x="5000" y="10000"/>
                </a:cubicBezTo>
                <a:cubicBezTo>
                  <a:pt x="4823" y="9819"/>
                  <a:pt x="4253" y="9715"/>
                  <a:pt x="3988" y="9583"/>
                </a:cubicBezTo>
                <a:cubicBezTo>
                  <a:pt x="3635" y="9236"/>
                  <a:pt x="3831" y="9395"/>
                  <a:pt x="3409" y="9097"/>
                </a:cubicBezTo>
                <a:cubicBezTo>
                  <a:pt x="2711" y="8605"/>
                  <a:pt x="3230" y="8616"/>
                  <a:pt x="2778" y="8401"/>
                </a:cubicBezTo>
                <a:cubicBezTo>
                  <a:pt x="2110" y="7715"/>
                  <a:pt x="1130" y="8209"/>
                  <a:pt x="0" y="8189"/>
                </a:cubicBezTo>
                <a:cubicBezTo>
                  <a:pt x="452" y="6969"/>
                  <a:pt x="4519" y="2343"/>
                  <a:pt x="5560" y="1173"/>
                </a:cubicBezTo>
                <a:cubicBezTo>
                  <a:pt x="6601" y="0"/>
                  <a:pt x="6110" y="1144"/>
                  <a:pt x="6248" y="1137"/>
                </a:cubicBezTo>
                <a:close/>
              </a:path>
            </a:pathLst>
          </a:custGeom>
          <a:solidFill>
            <a:schemeClr val="bg2">
              <a:alpha val="20000"/>
            </a:schemeClr>
          </a:solidFill>
          <a:ln w="9525">
            <a:solidFill>
              <a:schemeClr val="tx1"/>
            </a:solidFill>
            <a:round/>
            <a:headEnd/>
            <a:tailEnd/>
          </a:ln>
        </p:spPr>
        <p:txBody>
          <a:bodyPr lIns="91432" tIns="45718" rIns="91432" bIns="45718"/>
          <a:lstStyle/>
          <a:p>
            <a:endParaRPr lang="en-US"/>
          </a:p>
        </p:txBody>
      </p:sp>
      <p:sp>
        <p:nvSpPr>
          <p:cNvPr id="29" name="Text Box 22"/>
          <p:cNvSpPr txBox="1">
            <a:spLocks noChangeArrowheads="1"/>
          </p:cNvSpPr>
          <p:nvPr/>
        </p:nvSpPr>
        <p:spPr bwMode="auto">
          <a:xfrm>
            <a:off x="10995027" y="2865436"/>
            <a:ext cx="825500" cy="369328"/>
          </a:xfrm>
          <a:prstGeom prst="rect">
            <a:avLst/>
          </a:prstGeom>
          <a:noFill/>
          <a:ln w="9525">
            <a:noFill/>
            <a:miter lim="800000"/>
            <a:headEnd/>
            <a:tailEnd/>
          </a:ln>
        </p:spPr>
        <p:txBody>
          <a:bodyPr lIns="91432" tIns="45718" rIns="91432" bIns="45718">
            <a:spAutoFit/>
          </a:bodyPr>
          <a:lstStyle/>
          <a:p>
            <a:pPr>
              <a:spcBef>
                <a:spcPct val="50000"/>
              </a:spcBef>
            </a:pPr>
            <a:r>
              <a:rPr lang="en-US" i="1" dirty="0">
                <a:solidFill>
                  <a:srgbClr val="CC00CC"/>
                </a:solidFill>
              </a:rPr>
              <a:t>g</a:t>
            </a:r>
            <a:r>
              <a:rPr lang="en-US" dirty="0">
                <a:solidFill>
                  <a:srgbClr val="CC00CC"/>
                </a:solidFill>
              </a:rPr>
              <a:t> </a:t>
            </a:r>
            <a:r>
              <a:rPr lang="en-US" dirty="0">
                <a:solidFill>
                  <a:srgbClr val="CC00CC"/>
                </a:solidFill>
                <a:sym typeface="Symbol" pitchFamily="18" charset="2"/>
              </a:rPr>
              <a:t> 3</a:t>
            </a:r>
          </a:p>
        </p:txBody>
      </p:sp>
      <p:sp>
        <p:nvSpPr>
          <p:cNvPr id="30" name="Text Box 23"/>
          <p:cNvSpPr txBox="1">
            <a:spLocks noChangeArrowheads="1"/>
          </p:cNvSpPr>
          <p:nvPr/>
        </p:nvSpPr>
        <p:spPr bwMode="auto">
          <a:xfrm>
            <a:off x="10820402" y="2470148"/>
            <a:ext cx="825500" cy="369328"/>
          </a:xfrm>
          <a:prstGeom prst="rect">
            <a:avLst/>
          </a:prstGeom>
          <a:noFill/>
          <a:ln w="9525">
            <a:noFill/>
            <a:miter lim="800000"/>
            <a:headEnd/>
            <a:tailEnd/>
          </a:ln>
        </p:spPr>
        <p:txBody>
          <a:bodyPr lIns="91432" tIns="45718" rIns="91432" bIns="45718">
            <a:spAutoFit/>
          </a:bodyPr>
          <a:lstStyle/>
          <a:p>
            <a:pPr>
              <a:spcBef>
                <a:spcPct val="50000"/>
              </a:spcBef>
            </a:pPr>
            <a:r>
              <a:rPr lang="en-US" i="1" dirty="0">
                <a:solidFill>
                  <a:srgbClr val="CC00CC"/>
                </a:solidFill>
              </a:rPr>
              <a:t>g</a:t>
            </a:r>
            <a:r>
              <a:rPr lang="en-US" dirty="0">
                <a:solidFill>
                  <a:srgbClr val="CC00CC"/>
                </a:solidFill>
              </a:rPr>
              <a:t> </a:t>
            </a:r>
            <a:r>
              <a:rPr lang="en-US" dirty="0">
                <a:solidFill>
                  <a:srgbClr val="CC00CC"/>
                </a:solidFill>
                <a:sym typeface="Symbol" pitchFamily="18" charset="2"/>
              </a:rPr>
              <a:t> 2</a:t>
            </a:r>
          </a:p>
        </p:txBody>
      </p:sp>
      <p:sp>
        <p:nvSpPr>
          <p:cNvPr id="31" name="Text Box 24"/>
          <p:cNvSpPr txBox="1">
            <a:spLocks noChangeArrowheads="1"/>
          </p:cNvSpPr>
          <p:nvPr/>
        </p:nvSpPr>
        <p:spPr bwMode="auto">
          <a:xfrm>
            <a:off x="10604502" y="2092324"/>
            <a:ext cx="825500" cy="369328"/>
          </a:xfrm>
          <a:prstGeom prst="rect">
            <a:avLst/>
          </a:prstGeom>
          <a:noFill/>
          <a:ln w="9525">
            <a:noFill/>
            <a:miter lim="800000"/>
            <a:headEnd/>
            <a:tailEnd/>
          </a:ln>
        </p:spPr>
        <p:txBody>
          <a:bodyPr lIns="91432" tIns="45718" rIns="91432" bIns="45718">
            <a:spAutoFit/>
          </a:bodyPr>
          <a:lstStyle/>
          <a:p>
            <a:pPr>
              <a:spcBef>
                <a:spcPct val="50000"/>
              </a:spcBef>
            </a:pPr>
            <a:r>
              <a:rPr lang="en-US" i="1" dirty="0">
                <a:solidFill>
                  <a:srgbClr val="CC00CC"/>
                </a:solidFill>
              </a:rPr>
              <a:t>g</a:t>
            </a:r>
            <a:r>
              <a:rPr lang="en-US" dirty="0">
                <a:solidFill>
                  <a:srgbClr val="CC00CC"/>
                </a:solidFill>
              </a:rPr>
              <a:t> </a:t>
            </a:r>
            <a:r>
              <a:rPr lang="en-US" dirty="0">
                <a:solidFill>
                  <a:srgbClr val="CC00CC"/>
                </a:solidFill>
                <a:sym typeface="Symbol" pitchFamily="18" charset="2"/>
              </a:rPr>
              <a:t> 1</a:t>
            </a:r>
          </a:p>
        </p:txBody>
      </p:sp>
      <p:sp>
        <p:nvSpPr>
          <p:cNvPr id="26" name="Freeform 67"/>
          <p:cNvSpPr>
            <a:spLocks/>
          </p:cNvSpPr>
          <p:nvPr/>
        </p:nvSpPr>
        <p:spPr bwMode="auto">
          <a:xfrm>
            <a:off x="9296401" y="1828802"/>
            <a:ext cx="1371600" cy="1904841"/>
          </a:xfrm>
          <a:custGeom>
            <a:avLst/>
            <a:gdLst>
              <a:gd name="T0" fmla="*/ 2147483647 w 1018"/>
              <a:gd name="T1" fmla="*/ 2147483647 h 1500"/>
              <a:gd name="T2" fmla="*/ 2147483647 w 1018"/>
              <a:gd name="T3" fmla="*/ 2147483647 h 1500"/>
              <a:gd name="T4" fmla="*/ 2147483647 w 1018"/>
              <a:gd name="T5" fmla="*/ 2147483647 h 1500"/>
              <a:gd name="T6" fmla="*/ 2147483647 w 1018"/>
              <a:gd name="T7" fmla="*/ 2147483647 h 1500"/>
              <a:gd name="T8" fmla="*/ 2147483647 w 1018"/>
              <a:gd name="T9" fmla="*/ 2147483647 h 1500"/>
              <a:gd name="T10" fmla="*/ 2147483647 w 1018"/>
              <a:gd name="T11" fmla="*/ 2147483647 h 1500"/>
              <a:gd name="T12" fmla="*/ 2147483647 w 1018"/>
              <a:gd name="T13" fmla="*/ 2147483647 h 1500"/>
              <a:gd name="T14" fmla="*/ 2147483647 w 1018"/>
              <a:gd name="T15" fmla="*/ 2147483647 h 1500"/>
              <a:gd name="T16" fmla="*/ 2147483647 w 1018"/>
              <a:gd name="T17" fmla="*/ 2147483647 h 1500"/>
              <a:gd name="T18" fmla="*/ 0 w 1018"/>
              <a:gd name="T19" fmla="*/ 2147483647 h 1500"/>
              <a:gd name="T20" fmla="*/ 2147483647 w 1018"/>
              <a:gd name="T21" fmla="*/ 2147483647 h 1500"/>
              <a:gd name="T22" fmla="*/ 2147483647 w 1018"/>
              <a:gd name="T23" fmla="*/ 2147483647 h 15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8"/>
              <a:gd name="T37" fmla="*/ 0 h 1500"/>
              <a:gd name="T38" fmla="*/ 1018 w 1018"/>
              <a:gd name="T39" fmla="*/ 1500 h 15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4833 w 10000"/>
              <a:gd name="connsiteY5" fmla="*/ 9787 h 10000"/>
              <a:gd name="connsiteX6" fmla="*/ 3988 w 10000"/>
              <a:gd name="connsiteY6" fmla="*/ 9213 h 10000"/>
              <a:gd name="connsiteX7" fmla="*/ 3409 w 10000"/>
              <a:gd name="connsiteY7" fmla="*/ 8747 h 10000"/>
              <a:gd name="connsiteX8" fmla="*/ 2986 w 10000"/>
              <a:gd name="connsiteY8" fmla="*/ 8420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4833 w 10000"/>
              <a:gd name="connsiteY5" fmla="*/ 9787 h 10000"/>
              <a:gd name="connsiteX6" fmla="*/ 3988 w 10000"/>
              <a:gd name="connsiteY6" fmla="*/ 9213 h 10000"/>
              <a:gd name="connsiteX7" fmla="*/ 3409 w 10000"/>
              <a:gd name="connsiteY7" fmla="*/ 8747 h 10000"/>
              <a:gd name="connsiteX8" fmla="*/ 2778 w 10000"/>
              <a:gd name="connsiteY8" fmla="*/ 8077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10000"/>
              <a:gd name="connsiteX1" fmla="*/ 10000 w 10000"/>
              <a:gd name="connsiteY1" fmla="*/ 5613 h 10000"/>
              <a:gd name="connsiteX2" fmla="*/ 7583 w 10000"/>
              <a:gd name="connsiteY2" fmla="*/ 6520 h 10000"/>
              <a:gd name="connsiteX3" fmla="*/ 6667 w 10000"/>
              <a:gd name="connsiteY3" fmla="*/ 8846 h 10000"/>
              <a:gd name="connsiteX4" fmla="*/ 5629 w 10000"/>
              <a:gd name="connsiteY4" fmla="*/ 10000 h 10000"/>
              <a:gd name="connsiteX5" fmla="*/ 5000 w 10000"/>
              <a:gd name="connsiteY5" fmla="*/ 9615 h 10000"/>
              <a:gd name="connsiteX6" fmla="*/ 3988 w 10000"/>
              <a:gd name="connsiteY6" fmla="*/ 9213 h 10000"/>
              <a:gd name="connsiteX7" fmla="*/ 3409 w 10000"/>
              <a:gd name="connsiteY7" fmla="*/ 8747 h 10000"/>
              <a:gd name="connsiteX8" fmla="*/ 2778 w 10000"/>
              <a:gd name="connsiteY8" fmla="*/ 8077 h 10000"/>
              <a:gd name="connsiteX9" fmla="*/ 0 w 10000"/>
              <a:gd name="connsiteY9" fmla="*/ 7873 h 10000"/>
              <a:gd name="connsiteX10" fmla="*/ 5560 w 10000"/>
              <a:gd name="connsiteY10" fmla="*/ 1127 h 10000"/>
              <a:gd name="connsiteX11" fmla="*/ 6248 w 10000"/>
              <a:gd name="connsiteY11" fmla="*/ 1093 h 10000"/>
              <a:gd name="connsiteX0" fmla="*/ 6248 w 10000"/>
              <a:gd name="connsiteY0" fmla="*/ 1093 h 9761"/>
              <a:gd name="connsiteX1" fmla="*/ 10000 w 10000"/>
              <a:gd name="connsiteY1" fmla="*/ 5613 h 9761"/>
              <a:gd name="connsiteX2" fmla="*/ 7583 w 10000"/>
              <a:gd name="connsiteY2" fmla="*/ 6520 h 9761"/>
              <a:gd name="connsiteX3" fmla="*/ 6667 w 10000"/>
              <a:gd name="connsiteY3" fmla="*/ 8846 h 9761"/>
              <a:gd name="connsiteX4" fmla="*/ 5556 w 10000"/>
              <a:gd name="connsiteY4" fmla="*/ 9615 h 9761"/>
              <a:gd name="connsiteX5" fmla="*/ 5000 w 10000"/>
              <a:gd name="connsiteY5" fmla="*/ 9615 h 9761"/>
              <a:gd name="connsiteX6" fmla="*/ 3988 w 10000"/>
              <a:gd name="connsiteY6" fmla="*/ 9213 h 9761"/>
              <a:gd name="connsiteX7" fmla="*/ 3409 w 10000"/>
              <a:gd name="connsiteY7" fmla="*/ 8747 h 9761"/>
              <a:gd name="connsiteX8" fmla="*/ 2778 w 10000"/>
              <a:gd name="connsiteY8" fmla="*/ 8077 h 9761"/>
              <a:gd name="connsiteX9" fmla="*/ 0 w 10000"/>
              <a:gd name="connsiteY9" fmla="*/ 7873 h 9761"/>
              <a:gd name="connsiteX10" fmla="*/ 5560 w 10000"/>
              <a:gd name="connsiteY10" fmla="*/ 1127 h 9761"/>
              <a:gd name="connsiteX11" fmla="*/ 6248 w 10000"/>
              <a:gd name="connsiteY11" fmla="*/ 1093 h 9761"/>
              <a:gd name="connsiteX0" fmla="*/ 6248 w 10000"/>
              <a:gd name="connsiteY0" fmla="*/ 1120 h 9850"/>
              <a:gd name="connsiteX1" fmla="*/ 10000 w 10000"/>
              <a:gd name="connsiteY1" fmla="*/ 5750 h 9850"/>
              <a:gd name="connsiteX2" fmla="*/ 7583 w 10000"/>
              <a:gd name="connsiteY2" fmla="*/ 6680 h 9850"/>
              <a:gd name="connsiteX3" fmla="*/ 6667 w 10000"/>
              <a:gd name="connsiteY3" fmla="*/ 9063 h 9850"/>
              <a:gd name="connsiteX4" fmla="*/ 5000 w 10000"/>
              <a:gd name="connsiteY4" fmla="*/ 9850 h 9850"/>
              <a:gd name="connsiteX5" fmla="*/ 3988 w 10000"/>
              <a:gd name="connsiteY5" fmla="*/ 9439 h 9850"/>
              <a:gd name="connsiteX6" fmla="*/ 3409 w 10000"/>
              <a:gd name="connsiteY6" fmla="*/ 8961 h 9850"/>
              <a:gd name="connsiteX7" fmla="*/ 2778 w 10000"/>
              <a:gd name="connsiteY7" fmla="*/ 8275 h 9850"/>
              <a:gd name="connsiteX8" fmla="*/ 0 w 10000"/>
              <a:gd name="connsiteY8" fmla="*/ 8066 h 9850"/>
              <a:gd name="connsiteX9" fmla="*/ 5560 w 10000"/>
              <a:gd name="connsiteY9" fmla="*/ 1155 h 9850"/>
              <a:gd name="connsiteX10" fmla="*/ 6248 w 10000"/>
              <a:gd name="connsiteY10" fmla="*/ 1120 h 9850"/>
              <a:gd name="connsiteX0" fmla="*/ 6248 w 10000"/>
              <a:gd name="connsiteY0" fmla="*/ 1137 h 10000"/>
              <a:gd name="connsiteX1" fmla="*/ 10000 w 10000"/>
              <a:gd name="connsiteY1" fmla="*/ 5838 h 10000"/>
              <a:gd name="connsiteX2" fmla="*/ 7583 w 10000"/>
              <a:gd name="connsiteY2" fmla="*/ 6782 h 10000"/>
              <a:gd name="connsiteX3" fmla="*/ 5000 w 10000"/>
              <a:gd name="connsiteY3" fmla="*/ 10000 h 10000"/>
              <a:gd name="connsiteX4" fmla="*/ 3988 w 10000"/>
              <a:gd name="connsiteY4" fmla="*/ 9583 h 10000"/>
              <a:gd name="connsiteX5" fmla="*/ 3409 w 10000"/>
              <a:gd name="connsiteY5" fmla="*/ 9097 h 10000"/>
              <a:gd name="connsiteX6" fmla="*/ 2778 w 10000"/>
              <a:gd name="connsiteY6" fmla="*/ 8401 h 10000"/>
              <a:gd name="connsiteX7" fmla="*/ 0 w 10000"/>
              <a:gd name="connsiteY7" fmla="*/ 8189 h 10000"/>
              <a:gd name="connsiteX8" fmla="*/ 5560 w 10000"/>
              <a:gd name="connsiteY8" fmla="*/ 1173 h 10000"/>
              <a:gd name="connsiteX9" fmla="*/ 6248 w 10000"/>
              <a:gd name="connsiteY9" fmla="*/ 1137 h 10000"/>
              <a:gd name="connsiteX0" fmla="*/ 6248 w 10000"/>
              <a:gd name="connsiteY0" fmla="*/ 1137 h 10000"/>
              <a:gd name="connsiteX1" fmla="*/ 10000 w 10000"/>
              <a:gd name="connsiteY1" fmla="*/ 5838 h 10000"/>
              <a:gd name="connsiteX2" fmla="*/ 7583 w 10000"/>
              <a:gd name="connsiteY2" fmla="*/ 6782 h 10000"/>
              <a:gd name="connsiteX3" fmla="*/ 6667 w 10000"/>
              <a:gd name="connsiteY3" fmla="*/ 8401 h 10000"/>
              <a:gd name="connsiteX4" fmla="*/ 5000 w 10000"/>
              <a:gd name="connsiteY4" fmla="*/ 10000 h 10000"/>
              <a:gd name="connsiteX5" fmla="*/ 3988 w 10000"/>
              <a:gd name="connsiteY5" fmla="*/ 9583 h 10000"/>
              <a:gd name="connsiteX6" fmla="*/ 3409 w 10000"/>
              <a:gd name="connsiteY6" fmla="*/ 9097 h 10000"/>
              <a:gd name="connsiteX7" fmla="*/ 2778 w 10000"/>
              <a:gd name="connsiteY7" fmla="*/ 8401 h 10000"/>
              <a:gd name="connsiteX8" fmla="*/ 0 w 10000"/>
              <a:gd name="connsiteY8" fmla="*/ 8189 h 10000"/>
              <a:gd name="connsiteX9" fmla="*/ 5560 w 10000"/>
              <a:gd name="connsiteY9" fmla="*/ 1173 h 10000"/>
              <a:gd name="connsiteX10" fmla="*/ 6248 w 10000"/>
              <a:gd name="connsiteY10" fmla="*/ 113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00">
                <a:moveTo>
                  <a:pt x="6248" y="1137"/>
                </a:moveTo>
                <a:cubicBezTo>
                  <a:pt x="7014" y="1893"/>
                  <a:pt x="9774" y="4895"/>
                  <a:pt x="10000" y="5838"/>
                </a:cubicBezTo>
                <a:cubicBezTo>
                  <a:pt x="9460" y="5859"/>
                  <a:pt x="7829" y="6532"/>
                  <a:pt x="7583" y="6782"/>
                </a:cubicBezTo>
                <a:cubicBezTo>
                  <a:pt x="6981" y="7171"/>
                  <a:pt x="7098" y="7865"/>
                  <a:pt x="6667" y="8401"/>
                </a:cubicBezTo>
                <a:cubicBezTo>
                  <a:pt x="6237" y="8937"/>
                  <a:pt x="5400" y="9765"/>
                  <a:pt x="5000" y="10000"/>
                </a:cubicBezTo>
                <a:cubicBezTo>
                  <a:pt x="4823" y="9819"/>
                  <a:pt x="4253" y="9715"/>
                  <a:pt x="3988" y="9583"/>
                </a:cubicBezTo>
                <a:cubicBezTo>
                  <a:pt x="3635" y="9236"/>
                  <a:pt x="3831" y="9395"/>
                  <a:pt x="3409" y="9097"/>
                </a:cubicBezTo>
                <a:cubicBezTo>
                  <a:pt x="2711" y="8605"/>
                  <a:pt x="3230" y="8616"/>
                  <a:pt x="2778" y="8401"/>
                </a:cubicBezTo>
                <a:cubicBezTo>
                  <a:pt x="2110" y="7715"/>
                  <a:pt x="1130" y="8209"/>
                  <a:pt x="0" y="8189"/>
                </a:cubicBezTo>
                <a:cubicBezTo>
                  <a:pt x="452" y="6969"/>
                  <a:pt x="4519" y="2343"/>
                  <a:pt x="5560" y="1173"/>
                </a:cubicBezTo>
                <a:cubicBezTo>
                  <a:pt x="6601" y="0"/>
                  <a:pt x="6110" y="1144"/>
                  <a:pt x="6248" y="1137"/>
                </a:cubicBezTo>
                <a:close/>
              </a:path>
            </a:pathLst>
          </a:custGeom>
          <a:solidFill>
            <a:schemeClr val="bg2">
              <a:alpha val="20000"/>
            </a:schemeClr>
          </a:solidFill>
          <a:ln w="9525">
            <a:solidFill>
              <a:schemeClr val="tx1"/>
            </a:solidFill>
            <a:round/>
            <a:headEnd/>
            <a:tailEnd/>
          </a:ln>
        </p:spPr>
        <p:txBody>
          <a:bodyPr lIns="91432" tIns="45718" rIns="91432" bIns="45718"/>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7" grpId="1" animBg="1"/>
      <p:bldP spid="26" grpId="0" animBg="1"/>
      <p:bldP spid="26"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15FCD-A617-B642-80DD-27F7BAB294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65EC2A-2B38-D542-8EB9-24DB55C9D739}"/>
              </a:ext>
            </a:extLst>
          </p:cNvPr>
          <p:cNvSpPr>
            <a:spLocks noGrp="1"/>
          </p:cNvSpPr>
          <p:nvPr>
            <p:ph idx="1"/>
          </p:nvPr>
        </p:nvSpPr>
        <p:spPr/>
        <p:txBody>
          <a:bodyPr/>
          <a:lstStyle/>
          <a:p>
            <a:r>
              <a:rPr lang="en-US" dirty="0"/>
              <a:t>uniform-cost search expands nodes in order of their optimal path cost.</a:t>
            </a:r>
          </a:p>
          <a:p>
            <a:r>
              <a:rPr lang="en-US" dirty="0"/>
              <a:t>Uniform-cost search does not care about the number of steps a path has, but only about their total cost. Therefore, it will get stuck in an infinite loop if there is a path with an infinite sequence of zero-cost actions</a:t>
            </a:r>
          </a:p>
          <a:p>
            <a:endParaRPr lang="en-US" dirty="0"/>
          </a:p>
        </p:txBody>
      </p:sp>
    </p:spTree>
    <p:extLst>
      <p:ext uri="{BB962C8B-B14F-4D97-AF65-F5344CB8AC3E}">
        <p14:creationId xmlns:p14="http://schemas.microsoft.com/office/powerpoint/2010/main" val="1097305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23971-2D48-CF4B-BE8D-C3E831535EE5}"/>
              </a:ext>
            </a:extLst>
          </p:cNvPr>
          <p:cNvSpPr>
            <a:spLocks noGrp="1"/>
          </p:cNvSpPr>
          <p:nvPr>
            <p:ph type="title"/>
          </p:nvPr>
        </p:nvSpPr>
        <p:spPr/>
        <p:txBody>
          <a:bodyPr/>
          <a:lstStyle/>
          <a:p>
            <a:r>
              <a:rPr lang="en-US" dirty="0"/>
              <a:t>Terms</a:t>
            </a:r>
          </a:p>
        </p:txBody>
      </p:sp>
      <p:sp>
        <p:nvSpPr>
          <p:cNvPr id="3" name="Content Placeholder 2">
            <a:extLst>
              <a:ext uri="{FF2B5EF4-FFF2-40B4-BE49-F238E27FC236}">
                <a16:creationId xmlns:a16="http://schemas.microsoft.com/office/drawing/2014/main" id="{0BC15EB0-F3F3-A240-8FC0-9F7951A3AC49}"/>
              </a:ext>
            </a:extLst>
          </p:cNvPr>
          <p:cNvSpPr>
            <a:spLocks noGrp="1"/>
          </p:cNvSpPr>
          <p:nvPr>
            <p:ph idx="1"/>
          </p:nvPr>
        </p:nvSpPr>
        <p:spPr>
          <a:xfrm>
            <a:off x="406400" y="1397002"/>
            <a:ext cx="11379200" cy="5460997"/>
          </a:xfrm>
        </p:spPr>
        <p:txBody>
          <a:bodyPr/>
          <a:lstStyle/>
          <a:p>
            <a:r>
              <a:rPr lang="en-US" dirty="0"/>
              <a:t>Agent: entity that perceives its environment and acts upon that environment </a:t>
            </a:r>
          </a:p>
          <a:p>
            <a:r>
              <a:rPr lang="en-US" dirty="0"/>
              <a:t>State: a configuration of the agent and its environment </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2B04838B-8A8D-9047-B4D6-3C74CB7C6D2F}"/>
              </a:ext>
            </a:extLst>
          </p:cNvPr>
          <p:cNvPicPr>
            <a:picLocks noChangeAspect="1"/>
          </p:cNvPicPr>
          <p:nvPr/>
        </p:nvPicPr>
        <p:blipFill>
          <a:blip r:embed="rId2"/>
          <a:stretch>
            <a:fillRect/>
          </a:stretch>
        </p:blipFill>
        <p:spPr>
          <a:xfrm>
            <a:off x="2743200" y="3124200"/>
            <a:ext cx="6096000" cy="2051825"/>
          </a:xfrm>
          <a:prstGeom prst="rect">
            <a:avLst/>
          </a:prstGeom>
        </p:spPr>
      </p:pic>
    </p:spTree>
    <p:extLst>
      <p:ext uri="{BB962C8B-B14F-4D97-AF65-F5344CB8AC3E}">
        <p14:creationId xmlns:p14="http://schemas.microsoft.com/office/powerpoint/2010/main" val="1252818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6C02D-7118-184D-BEF2-F2C839BA5757}"/>
              </a:ext>
            </a:extLst>
          </p:cNvPr>
          <p:cNvSpPr>
            <a:spLocks noGrp="1"/>
          </p:cNvSpPr>
          <p:nvPr>
            <p:ph type="title"/>
          </p:nvPr>
        </p:nvSpPr>
        <p:spPr/>
        <p:txBody>
          <a:bodyPr/>
          <a:lstStyle/>
          <a:p>
            <a:r>
              <a:rPr lang="en-US" dirty="0"/>
              <a:t>The end of </a:t>
            </a:r>
            <a:r>
              <a:rPr lang="en-US"/>
              <a:t>Ch3 sections </a:t>
            </a:r>
            <a:r>
              <a:rPr lang="en-US" dirty="0"/>
              <a:t>1 </a:t>
            </a:r>
            <a:r>
              <a:rPr lang="en-US"/>
              <a:t>to 4</a:t>
            </a:r>
            <a:endParaRPr lang="en-US" dirty="0"/>
          </a:p>
        </p:txBody>
      </p:sp>
      <p:sp>
        <p:nvSpPr>
          <p:cNvPr id="3" name="Content Placeholder 2">
            <a:extLst>
              <a:ext uri="{FF2B5EF4-FFF2-40B4-BE49-F238E27FC236}">
                <a16:creationId xmlns:a16="http://schemas.microsoft.com/office/drawing/2014/main" id="{1F90EBA1-9182-A54E-A2EA-01CEFB2069D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0F54448-5CD4-8644-A1E2-E18DB9977BB3}"/>
              </a:ext>
            </a:extLst>
          </p:cNvPr>
          <p:cNvPicPr>
            <a:picLocks noChangeAspect="1"/>
          </p:cNvPicPr>
          <p:nvPr/>
        </p:nvPicPr>
        <p:blipFill>
          <a:blip r:embed="rId2"/>
          <a:stretch>
            <a:fillRect/>
          </a:stretch>
        </p:blipFill>
        <p:spPr>
          <a:xfrm>
            <a:off x="35909" y="1083953"/>
            <a:ext cx="11755629" cy="4622797"/>
          </a:xfrm>
          <a:prstGeom prst="rect">
            <a:avLst/>
          </a:prstGeom>
        </p:spPr>
      </p:pic>
      <p:pic>
        <p:nvPicPr>
          <p:cNvPr id="6" name="Picture 5">
            <a:extLst>
              <a:ext uri="{FF2B5EF4-FFF2-40B4-BE49-F238E27FC236}">
                <a16:creationId xmlns:a16="http://schemas.microsoft.com/office/drawing/2014/main" id="{8EB0541B-46E7-C248-8723-D19FDD0EC487}"/>
              </a:ext>
            </a:extLst>
          </p:cNvPr>
          <p:cNvPicPr>
            <a:picLocks noChangeAspect="1"/>
          </p:cNvPicPr>
          <p:nvPr/>
        </p:nvPicPr>
        <p:blipFill>
          <a:blip r:embed="rId3"/>
          <a:stretch>
            <a:fillRect/>
          </a:stretch>
        </p:blipFill>
        <p:spPr>
          <a:xfrm>
            <a:off x="3457575" y="5364140"/>
            <a:ext cx="5276850" cy="1419239"/>
          </a:xfrm>
          <a:prstGeom prst="rect">
            <a:avLst/>
          </a:prstGeom>
        </p:spPr>
      </p:pic>
    </p:spTree>
    <p:extLst>
      <p:ext uri="{BB962C8B-B14F-4D97-AF65-F5344CB8AC3E}">
        <p14:creationId xmlns:p14="http://schemas.microsoft.com/office/powerpoint/2010/main" val="10115145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773E-1274-0842-9CF6-AE0F43215EC3}"/>
              </a:ext>
            </a:extLst>
          </p:cNvPr>
          <p:cNvSpPr>
            <a:spLocks noGrp="1"/>
          </p:cNvSpPr>
          <p:nvPr>
            <p:ph type="title"/>
          </p:nvPr>
        </p:nvSpPr>
        <p:spPr/>
        <p:txBody>
          <a:bodyPr/>
          <a:lstStyle/>
          <a:p>
            <a:r>
              <a:rPr lang="en-US" dirty="0"/>
              <a:t>Example</a:t>
            </a:r>
          </a:p>
        </p:txBody>
      </p:sp>
      <p:pic>
        <p:nvPicPr>
          <p:cNvPr id="3" name="Picture 2">
            <a:extLst>
              <a:ext uri="{FF2B5EF4-FFF2-40B4-BE49-F238E27FC236}">
                <a16:creationId xmlns:a16="http://schemas.microsoft.com/office/drawing/2014/main" id="{20414EBB-FF19-374C-BF23-95475D63F3B9}"/>
              </a:ext>
            </a:extLst>
          </p:cNvPr>
          <p:cNvPicPr>
            <a:picLocks noChangeAspect="1"/>
          </p:cNvPicPr>
          <p:nvPr/>
        </p:nvPicPr>
        <p:blipFill>
          <a:blip r:embed="rId2"/>
          <a:stretch>
            <a:fillRect/>
          </a:stretch>
        </p:blipFill>
        <p:spPr>
          <a:xfrm>
            <a:off x="0" y="1219200"/>
            <a:ext cx="12179300" cy="1231900"/>
          </a:xfrm>
          <a:prstGeom prst="rect">
            <a:avLst/>
          </a:prstGeom>
        </p:spPr>
      </p:pic>
      <p:pic>
        <p:nvPicPr>
          <p:cNvPr id="4" name="Picture 3">
            <a:extLst>
              <a:ext uri="{FF2B5EF4-FFF2-40B4-BE49-F238E27FC236}">
                <a16:creationId xmlns:a16="http://schemas.microsoft.com/office/drawing/2014/main" id="{CB167EEB-4ACA-444A-A0DC-9F1E9896B989}"/>
              </a:ext>
            </a:extLst>
          </p:cNvPr>
          <p:cNvPicPr>
            <a:picLocks noChangeAspect="1"/>
          </p:cNvPicPr>
          <p:nvPr/>
        </p:nvPicPr>
        <p:blipFill>
          <a:blip r:embed="rId3"/>
          <a:stretch>
            <a:fillRect/>
          </a:stretch>
        </p:blipFill>
        <p:spPr>
          <a:xfrm>
            <a:off x="358734" y="2527960"/>
            <a:ext cx="2717800" cy="1397000"/>
          </a:xfrm>
          <a:prstGeom prst="rect">
            <a:avLst/>
          </a:prstGeom>
        </p:spPr>
      </p:pic>
      <p:pic>
        <p:nvPicPr>
          <p:cNvPr id="5" name="Picture 4">
            <a:extLst>
              <a:ext uri="{FF2B5EF4-FFF2-40B4-BE49-F238E27FC236}">
                <a16:creationId xmlns:a16="http://schemas.microsoft.com/office/drawing/2014/main" id="{8CE6553A-0E62-3C4C-AC48-E343C6628A39}"/>
              </a:ext>
            </a:extLst>
          </p:cNvPr>
          <p:cNvPicPr>
            <a:picLocks noChangeAspect="1"/>
          </p:cNvPicPr>
          <p:nvPr/>
        </p:nvPicPr>
        <p:blipFill>
          <a:blip r:embed="rId4"/>
          <a:stretch>
            <a:fillRect/>
          </a:stretch>
        </p:blipFill>
        <p:spPr>
          <a:xfrm>
            <a:off x="5715000" y="2286000"/>
            <a:ext cx="5508853" cy="3768725"/>
          </a:xfrm>
          <a:prstGeom prst="rect">
            <a:avLst/>
          </a:prstGeom>
        </p:spPr>
      </p:pic>
    </p:spTree>
    <p:extLst>
      <p:ext uri="{BB962C8B-B14F-4D97-AF65-F5344CB8AC3E}">
        <p14:creationId xmlns:p14="http://schemas.microsoft.com/office/powerpoint/2010/main" val="32000373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C66A9-16BE-2B4A-B07D-CD8A7921B966}"/>
              </a:ext>
            </a:extLst>
          </p:cNvPr>
          <p:cNvSpPr>
            <a:spLocks noGrp="1"/>
          </p:cNvSpPr>
          <p:nvPr>
            <p:ph type="title"/>
          </p:nvPr>
        </p:nvSpPr>
        <p:spPr/>
        <p:txBody>
          <a:bodyPr/>
          <a:lstStyle/>
          <a:p>
            <a:r>
              <a:rPr lang="en-US" dirty="0"/>
              <a:t>DFS ?</a:t>
            </a:r>
          </a:p>
        </p:txBody>
      </p:sp>
      <p:pic>
        <p:nvPicPr>
          <p:cNvPr id="4" name="Picture 3">
            <a:extLst>
              <a:ext uri="{FF2B5EF4-FFF2-40B4-BE49-F238E27FC236}">
                <a16:creationId xmlns:a16="http://schemas.microsoft.com/office/drawing/2014/main" id="{5C83A652-9F81-0747-B45F-9181F9D9C17B}"/>
              </a:ext>
            </a:extLst>
          </p:cNvPr>
          <p:cNvPicPr>
            <a:picLocks noChangeAspect="1"/>
          </p:cNvPicPr>
          <p:nvPr/>
        </p:nvPicPr>
        <p:blipFill>
          <a:blip r:embed="rId2"/>
          <a:stretch>
            <a:fillRect/>
          </a:stretch>
        </p:blipFill>
        <p:spPr>
          <a:xfrm>
            <a:off x="2073275" y="1124058"/>
            <a:ext cx="8045450" cy="4712773"/>
          </a:xfrm>
          <a:prstGeom prst="rect">
            <a:avLst/>
          </a:prstGeom>
        </p:spPr>
      </p:pic>
    </p:spTree>
    <p:extLst>
      <p:ext uri="{BB962C8B-B14F-4D97-AF65-F5344CB8AC3E}">
        <p14:creationId xmlns:p14="http://schemas.microsoft.com/office/powerpoint/2010/main" val="35405249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B438-0470-B741-87BF-95A4DC40A928}"/>
              </a:ext>
            </a:extLst>
          </p:cNvPr>
          <p:cNvSpPr>
            <a:spLocks noGrp="1"/>
          </p:cNvSpPr>
          <p:nvPr>
            <p:ph type="title"/>
          </p:nvPr>
        </p:nvSpPr>
        <p:spPr/>
        <p:txBody>
          <a:bodyPr/>
          <a:lstStyle/>
          <a:p>
            <a:r>
              <a:rPr lang="en-US" dirty="0"/>
              <a:t>IDDFS</a:t>
            </a:r>
          </a:p>
        </p:txBody>
      </p:sp>
      <p:pic>
        <p:nvPicPr>
          <p:cNvPr id="3" name="Picture 2">
            <a:extLst>
              <a:ext uri="{FF2B5EF4-FFF2-40B4-BE49-F238E27FC236}">
                <a16:creationId xmlns:a16="http://schemas.microsoft.com/office/drawing/2014/main" id="{6ED27436-701F-E942-B4B4-DC21F6FA5C83}"/>
              </a:ext>
            </a:extLst>
          </p:cNvPr>
          <p:cNvPicPr>
            <a:picLocks noChangeAspect="1"/>
          </p:cNvPicPr>
          <p:nvPr/>
        </p:nvPicPr>
        <p:blipFill>
          <a:blip r:embed="rId2"/>
          <a:stretch>
            <a:fillRect/>
          </a:stretch>
        </p:blipFill>
        <p:spPr>
          <a:xfrm>
            <a:off x="4114800" y="1828800"/>
            <a:ext cx="4624292" cy="4274167"/>
          </a:xfrm>
          <a:prstGeom prst="rect">
            <a:avLst/>
          </a:prstGeom>
        </p:spPr>
      </p:pic>
    </p:spTree>
    <p:extLst>
      <p:ext uri="{BB962C8B-B14F-4D97-AF65-F5344CB8AC3E}">
        <p14:creationId xmlns:p14="http://schemas.microsoft.com/office/powerpoint/2010/main" val="35524685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ags/tag2.xml><?xml version="1.0" encoding="utf-8"?>
<p:tagLst xmlns:a="http://schemas.openxmlformats.org/drawingml/2006/main" xmlns:r="http://schemas.openxmlformats.org/officeDocument/2006/relationships" xmlns:p="http://schemas.openxmlformats.org/presentationml/2006/main">
  <p:tag name="TEXPOINT" val="template"/>
  <p:tag name="SOURCE" val="TPT1  equation \infty  template TPT1  env TPENV1  fore 0  back 16777215  eqnno 1"/>
  <p:tag name="FILENAME" val="TP_tmp"/>
  <p:tag name="ORIGWIDTH" val="10"/>
  <p:tag name="PICTUREFILESIZE" val="1058"/>
</p:tagLst>
</file>

<file path=ppt/tags/tag3.xml><?xml version="1.0" encoding="utf-8"?>
<p:tagLst xmlns:a="http://schemas.openxmlformats.org/drawingml/2006/main" xmlns:r="http://schemas.openxmlformats.org/officeDocument/2006/relationships" xmlns:p="http://schemas.openxmlformats.org/presentationml/2006/main">
  <p:tag name="TEXPOINT" val="template"/>
  <p:tag name="SOURCE" val="TPT1  equation \infty  template TPT1  env TPENV1  fore 0  back 16777215  eqnno 1"/>
  <p:tag name="FILENAME" val="TP_tmp"/>
  <p:tag name="ORIGWIDTH" val="10"/>
  <p:tag name="PICTUREFILESIZE" val="105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1 -- introduction</Template>
  <TotalTime>46916</TotalTime>
  <Words>2705</Words>
  <Application>Microsoft Macintosh PowerPoint</Application>
  <PresentationFormat>Widescreen</PresentationFormat>
  <Paragraphs>698</Paragraphs>
  <Slides>93</Slides>
  <Notes>38</Notes>
  <HiddenSlides>1</HiddenSlides>
  <MMClips>2</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2" baseType="lpstr">
      <vt:lpstr>Arial</vt:lpstr>
      <vt:lpstr>Calibri</vt:lpstr>
      <vt:lpstr>Helvetica</vt:lpstr>
      <vt:lpstr>Lucida Calligraphy</vt:lpstr>
      <vt:lpstr>Times</vt:lpstr>
      <vt:lpstr>Times New Roman</vt:lpstr>
      <vt:lpstr>Wingdings</vt:lpstr>
      <vt:lpstr>dan-berkeley-nlp-v1</vt:lpstr>
      <vt:lpstr>Photo Editor Photo</vt:lpstr>
      <vt:lpstr>CS 188: Artificial Intelligence </vt:lpstr>
      <vt:lpstr>Goal-based agents (Problem-Solving)</vt:lpstr>
      <vt:lpstr>Today</vt:lpstr>
      <vt:lpstr>Search</vt:lpstr>
      <vt:lpstr>Planning Agents</vt:lpstr>
      <vt:lpstr>Move to nearest dot and eat it</vt:lpstr>
      <vt:lpstr>Precompute optimal plan, execute it</vt:lpstr>
      <vt:lpstr>Search Problems</vt:lpstr>
      <vt:lpstr>Terms</vt:lpstr>
      <vt:lpstr>Search Problem has</vt:lpstr>
      <vt:lpstr>Cont. Search Problem has</vt:lpstr>
      <vt:lpstr>Search Problems</vt:lpstr>
      <vt:lpstr>Search Problems Are Models</vt:lpstr>
      <vt:lpstr>Example: Traveling in Romania</vt:lpstr>
      <vt:lpstr>But then…</vt:lpstr>
      <vt:lpstr>Example: Traveling in Romania</vt:lpstr>
      <vt:lpstr>Example: 8-queens problem</vt:lpstr>
      <vt:lpstr>Example: Vacuum Cleaner</vt:lpstr>
      <vt:lpstr>Models are almost always wrong</vt:lpstr>
      <vt:lpstr>What’s in a State Space?</vt:lpstr>
      <vt:lpstr>State Space Sizes</vt:lpstr>
      <vt:lpstr>State Space Graphs and Search Trees</vt:lpstr>
      <vt:lpstr>How to search</vt:lpstr>
      <vt:lpstr>Data Structure</vt:lpstr>
      <vt:lpstr>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 Space Graphs</vt:lpstr>
      <vt:lpstr>State Space Graphs</vt:lpstr>
      <vt:lpstr>State Space Graphs vs. Search Trees</vt:lpstr>
      <vt:lpstr>Quiz: State Space Graphs vs. Search Trees</vt:lpstr>
      <vt:lpstr>Quiz: State Space Graphs vs. Search Trees</vt:lpstr>
      <vt:lpstr>Search Example: Romania</vt:lpstr>
      <vt:lpstr>Creating the search tree</vt:lpstr>
      <vt:lpstr>Creating the search tree</vt:lpstr>
      <vt:lpstr>Creating the search tree</vt:lpstr>
      <vt:lpstr>General Tree Search</vt:lpstr>
      <vt:lpstr>Revised Approach </vt:lpstr>
      <vt:lpstr>Measuring problem-solving performance</vt:lpstr>
      <vt:lpstr>uninformed search</vt:lpstr>
      <vt:lpstr>Systematic search</vt:lpstr>
      <vt:lpstr>Depth-First Search</vt:lpstr>
      <vt:lpstr>Depth-First Search    (SG)</vt:lpstr>
      <vt:lpstr>Search Algorithm Properties</vt:lpstr>
      <vt:lpstr>Search Algorithm Properties</vt:lpstr>
      <vt:lpstr>Depth-First Search (DFS) Properties</vt:lpstr>
      <vt:lpstr>PowerPoint Presentation</vt:lpstr>
      <vt:lpstr>Example</vt:lpstr>
      <vt:lpstr>Breadth-First Search</vt:lpstr>
      <vt:lpstr>Breadth-First Search</vt:lpstr>
      <vt:lpstr>Breadth-First Search (BFS) Properties</vt:lpstr>
      <vt:lpstr>BFS Example</vt:lpstr>
      <vt:lpstr>PowerPoint Presentation</vt:lpstr>
      <vt:lpstr>PowerPoint Presentation</vt:lpstr>
      <vt:lpstr>Quiz: DFS vs BFS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 DFS vs BFS</vt:lpstr>
      <vt:lpstr>Iterative Deepening</vt:lpstr>
      <vt:lpstr>PowerPoint Presentation</vt:lpstr>
      <vt:lpstr>PowerPoint Presentation</vt:lpstr>
      <vt:lpstr>Uniform Cost Search</vt:lpstr>
      <vt:lpstr>Uniform Cost Search</vt:lpstr>
      <vt:lpstr>PowerPoint Presentation</vt:lpstr>
      <vt:lpstr>S-- &gt; G</vt:lpstr>
      <vt:lpstr>Uniform Cost Search (UCS) Properties</vt:lpstr>
      <vt:lpstr>PowerPoint Presentation</vt:lpstr>
      <vt:lpstr>The end of Ch3 sections 1 to 4</vt:lpstr>
      <vt:lpstr>Example</vt:lpstr>
      <vt:lpstr>DFS ?</vt:lpstr>
      <vt:lpstr>IDDFS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188: Lecture 2 - Uninformed Search</dc:title>
  <dc:creator>Preferred Customer</dc:creator>
  <cp:lastModifiedBy>Abdullah, Malak</cp:lastModifiedBy>
  <cp:revision>2083</cp:revision>
  <cp:lastPrinted>2018-08-28T05:21:10Z</cp:lastPrinted>
  <dcterms:created xsi:type="dcterms:W3CDTF">2004-08-27T04:16:05Z</dcterms:created>
  <dcterms:modified xsi:type="dcterms:W3CDTF">2021-11-09T01:14:43Z</dcterms:modified>
</cp:coreProperties>
</file>